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8" r:id="rId5"/>
    <p:sldId id="270" r:id="rId6"/>
    <p:sldId id="271" r:id="rId7"/>
    <p:sldId id="272" r:id="rId8"/>
    <p:sldId id="276" r:id="rId9"/>
    <p:sldId id="277" r:id="rId10"/>
    <p:sldId id="278" r:id="rId11"/>
    <p:sldId id="265"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75"/>
    <p:restoredTop sz="96327"/>
  </p:normalViewPr>
  <p:slideViewPr>
    <p:cSldViewPr snapToGrid="0" snapToObjects="1">
      <p:cViewPr varScale="1">
        <p:scale>
          <a:sx n="97" d="100"/>
          <a:sy n="97" d="100"/>
        </p:scale>
        <p:origin x="216" y="8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459E3AC-54FC-49C7-A08F-C99EEDFFF8B2}" type="doc">
      <dgm:prSet loTypeId="urn:microsoft.com/office/officeart/2005/8/layout/list1" loCatId="list" qsTypeId="urn:microsoft.com/office/officeart/2005/8/quickstyle/simple1" qsCatId="simple" csTypeId="urn:microsoft.com/office/officeart/2005/8/colors/colorful1" csCatId="colorful"/>
      <dgm:spPr/>
      <dgm:t>
        <a:bodyPr/>
        <a:lstStyle/>
        <a:p>
          <a:endParaRPr lang="en-US"/>
        </a:p>
      </dgm:t>
    </dgm:pt>
    <dgm:pt modelId="{7B96E8B1-2B13-4442-8BC8-EA37F1A13B5E}">
      <dgm:prSet/>
      <dgm:spPr/>
      <dgm:t>
        <a:bodyPr/>
        <a:lstStyle/>
        <a:p>
          <a:r>
            <a:rPr lang="en-US"/>
            <a:t>Feature Selection</a:t>
          </a:r>
        </a:p>
      </dgm:t>
    </dgm:pt>
    <dgm:pt modelId="{7B1BD784-DD4C-4335-8698-60DD1C623ADF}" type="parTrans" cxnId="{B26A898A-4D94-4675-B556-309EBD133069}">
      <dgm:prSet/>
      <dgm:spPr/>
      <dgm:t>
        <a:bodyPr/>
        <a:lstStyle/>
        <a:p>
          <a:endParaRPr lang="en-US"/>
        </a:p>
      </dgm:t>
    </dgm:pt>
    <dgm:pt modelId="{D204E6B2-E2B6-433F-9B60-AA0660CA153B}" type="sibTrans" cxnId="{B26A898A-4D94-4675-B556-309EBD133069}">
      <dgm:prSet/>
      <dgm:spPr/>
      <dgm:t>
        <a:bodyPr/>
        <a:lstStyle/>
        <a:p>
          <a:endParaRPr lang="en-US"/>
        </a:p>
      </dgm:t>
    </dgm:pt>
    <dgm:pt modelId="{BFD9DED1-E981-4FF6-96F6-0C38DE4EE3B7}">
      <dgm:prSet/>
      <dgm:spPr/>
      <dgm:t>
        <a:bodyPr/>
        <a:lstStyle/>
        <a:p>
          <a:r>
            <a:rPr lang="en-US"/>
            <a:t>Top 3</a:t>
          </a:r>
        </a:p>
      </dgm:t>
    </dgm:pt>
    <dgm:pt modelId="{24329556-F1A4-444B-BBA3-BF181E545962}" type="parTrans" cxnId="{3E7A798C-8671-4630-89A4-9F014BB33396}">
      <dgm:prSet/>
      <dgm:spPr/>
      <dgm:t>
        <a:bodyPr/>
        <a:lstStyle/>
        <a:p>
          <a:endParaRPr lang="en-US"/>
        </a:p>
      </dgm:t>
    </dgm:pt>
    <dgm:pt modelId="{0419CEDB-B166-40B0-8DE8-B1866841218E}" type="sibTrans" cxnId="{3E7A798C-8671-4630-89A4-9F014BB33396}">
      <dgm:prSet/>
      <dgm:spPr/>
      <dgm:t>
        <a:bodyPr/>
        <a:lstStyle/>
        <a:p>
          <a:endParaRPr lang="en-US"/>
        </a:p>
      </dgm:t>
    </dgm:pt>
    <dgm:pt modelId="{A697266A-E680-4372-BFB6-824892E32FB9}">
      <dgm:prSet/>
      <dgm:spPr/>
      <dgm:t>
        <a:bodyPr/>
        <a:lstStyle/>
        <a:p>
          <a:r>
            <a:rPr lang="en-US"/>
            <a:t>Reco Policy Category</a:t>
          </a:r>
        </a:p>
      </dgm:t>
    </dgm:pt>
    <dgm:pt modelId="{52CADA8D-2CE6-4956-895B-23DA4084442D}" type="parTrans" cxnId="{835F94DD-3626-42AE-8163-7D727A8B233A}">
      <dgm:prSet/>
      <dgm:spPr/>
      <dgm:t>
        <a:bodyPr/>
        <a:lstStyle/>
        <a:p>
          <a:endParaRPr lang="en-US"/>
        </a:p>
      </dgm:t>
    </dgm:pt>
    <dgm:pt modelId="{95D2645C-A51D-4F4C-8B32-738C89B8BEC6}" type="sibTrans" cxnId="{835F94DD-3626-42AE-8163-7D727A8B233A}">
      <dgm:prSet/>
      <dgm:spPr/>
      <dgm:t>
        <a:bodyPr/>
        <a:lstStyle/>
        <a:p>
          <a:endParaRPr lang="en-US"/>
        </a:p>
      </dgm:t>
    </dgm:pt>
    <dgm:pt modelId="{35D5ED75-FFB3-4B9E-ACA2-C21CC972CEAF}">
      <dgm:prSet/>
      <dgm:spPr/>
      <dgm:t>
        <a:bodyPr/>
        <a:lstStyle/>
        <a:p>
          <a:r>
            <a:rPr lang="en-US"/>
            <a:t>Reco Policy Premium</a:t>
          </a:r>
        </a:p>
      </dgm:t>
    </dgm:pt>
    <dgm:pt modelId="{ABA98320-BD8C-4948-A94D-1D85311B1609}" type="parTrans" cxnId="{541D87AF-4536-484E-96EC-39BD090B4059}">
      <dgm:prSet/>
      <dgm:spPr/>
      <dgm:t>
        <a:bodyPr/>
        <a:lstStyle/>
        <a:p>
          <a:endParaRPr lang="en-US"/>
        </a:p>
      </dgm:t>
    </dgm:pt>
    <dgm:pt modelId="{F271D71F-BD46-4FC2-9799-004291AFB7CF}" type="sibTrans" cxnId="{541D87AF-4536-484E-96EC-39BD090B4059}">
      <dgm:prSet/>
      <dgm:spPr/>
      <dgm:t>
        <a:bodyPr/>
        <a:lstStyle/>
        <a:p>
          <a:endParaRPr lang="en-US"/>
        </a:p>
      </dgm:t>
    </dgm:pt>
    <dgm:pt modelId="{5BFAFF74-F60D-49C0-9708-80F62DB66B04}">
      <dgm:prSet/>
      <dgm:spPr/>
      <dgm:t>
        <a:bodyPr/>
        <a:lstStyle/>
        <a:p>
          <a:r>
            <a:rPr lang="en-US" dirty="0"/>
            <a:t>City Code</a:t>
          </a:r>
        </a:p>
      </dgm:t>
    </dgm:pt>
    <dgm:pt modelId="{A7C57DDE-E52A-4352-A228-AC8E8831E2BC}" type="parTrans" cxnId="{E0A2BFD7-066D-408B-8DC8-CF6D15AD1C42}">
      <dgm:prSet/>
      <dgm:spPr/>
      <dgm:t>
        <a:bodyPr/>
        <a:lstStyle/>
        <a:p>
          <a:endParaRPr lang="en-US"/>
        </a:p>
      </dgm:t>
    </dgm:pt>
    <dgm:pt modelId="{EEE64A75-37AC-477E-A1A0-2546DFACAC7B}" type="sibTrans" cxnId="{E0A2BFD7-066D-408B-8DC8-CF6D15AD1C42}">
      <dgm:prSet/>
      <dgm:spPr/>
      <dgm:t>
        <a:bodyPr/>
        <a:lstStyle/>
        <a:p>
          <a:endParaRPr lang="en-US"/>
        </a:p>
      </dgm:t>
    </dgm:pt>
    <dgm:pt modelId="{C05E6059-B97A-3146-AEC4-1F9DE265298D}" type="pres">
      <dgm:prSet presAssocID="{1459E3AC-54FC-49C7-A08F-C99EEDFFF8B2}" presName="linear" presStyleCnt="0">
        <dgm:presLayoutVars>
          <dgm:dir/>
          <dgm:animLvl val="lvl"/>
          <dgm:resizeHandles val="exact"/>
        </dgm:presLayoutVars>
      </dgm:prSet>
      <dgm:spPr/>
    </dgm:pt>
    <dgm:pt modelId="{E1C45A0A-D0B4-C047-A2A8-938B9CA1CDB1}" type="pres">
      <dgm:prSet presAssocID="{7B96E8B1-2B13-4442-8BC8-EA37F1A13B5E}" presName="parentLin" presStyleCnt="0"/>
      <dgm:spPr/>
    </dgm:pt>
    <dgm:pt modelId="{97BAC0D9-2408-3C4A-9F35-BA92ABF1D0BD}" type="pres">
      <dgm:prSet presAssocID="{7B96E8B1-2B13-4442-8BC8-EA37F1A13B5E}" presName="parentLeftMargin" presStyleLbl="node1" presStyleIdx="0" presStyleCnt="2"/>
      <dgm:spPr/>
    </dgm:pt>
    <dgm:pt modelId="{302BC29C-1123-4F48-9551-26B434B6DC02}" type="pres">
      <dgm:prSet presAssocID="{7B96E8B1-2B13-4442-8BC8-EA37F1A13B5E}" presName="parentText" presStyleLbl="node1" presStyleIdx="0" presStyleCnt="2">
        <dgm:presLayoutVars>
          <dgm:chMax val="0"/>
          <dgm:bulletEnabled val="1"/>
        </dgm:presLayoutVars>
      </dgm:prSet>
      <dgm:spPr/>
    </dgm:pt>
    <dgm:pt modelId="{1D66C416-A0B4-8C45-9330-3756F818E857}" type="pres">
      <dgm:prSet presAssocID="{7B96E8B1-2B13-4442-8BC8-EA37F1A13B5E}" presName="negativeSpace" presStyleCnt="0"/>
      <dgm:spPr/>
    </dgm:pt>
    <dgm:pt modelId="{0D075B7F-71AA-4443-98C8-69E6204E5ACA}" type="pres">
      <dgm:prSet presAssocID="{7B96E8B1-2B13-4442-8BC8-EA37F1A13B5E}" presName="childText" presStyleLbl="conFgAcc1" presStyleIdx="0" presStyleCnt="2" custLinFactNeighborX="-9254" custLinFactNeighborY="7290">
        <dgm:presLayoutVars>
          <dgm:bulletEnabled val="1"/>
        </dgm:presLayoutVars>
      </dgm:prSet>
      <dgm:spPr/>
    </dgm:pt>
    <dgm:pt modelId="{C4D97A31-F95D-3448-AE99-259DEB3F7F00}" type="pres">
      <dgm:prSet presAssocID="{D204E6B2-E2B6-433F-9B60-AA0660CA153B}" presName="spaceBetweenRectangles" presStyleCnt="0"/>
      <dgm:spPr/>
    </dgm:pt>
    <dgm:pt modelId="{20F74C65-3607-DF4E-9FB3-3314C19CEF37}" type="pres">
      <dgm:prSet presAssocID="{BFD9DED1-E981-4FF6-96F6-0C38DE4EE3B7}" presName="parentLin" presStyleCnt="0"/>
      <dgm:spPr/>
    </dgm:pt>
    <dgm:pt modelId="{E94075CB-9B8C-044C-ABA9-8DA0CEB6BFE7}" type="pres">
      <dgm:prSet presAssocID="{BFD9DED1-E981-4FF6-96F6-0C38DE4EE3B7}" presName="parentLeftMargin" presStyleLbl="node1" presStyleIdx="0" presStyleCnt="2"/>
      <dgm:spPr/>
    </dgm:pt>
    <dgm:pt modelId="{9A070AF1-CC51-E64B-BEDE-A940A7E30BD5}" type="pres">
      <dgm:prSet presAssocID="{BFD9DED1-E981-4FF6-96F6-0C38DE4EE3B7}" presName="parentText" presStyleLbl="node1" presStyleIdx="1" presStyleCnt="2">
        <dgm:presLayoutVars>
          <dgm:chMax val="0"/>
          <dgm:bulletEnabled val="1"/>
        </dgm:presLayoutVars>
      </dgm:prSet>
      <dgm:spPr/>
    </dgm:pt>
    <dgm:pt modelId="{0D76A445-E194-8E41-AD44-E6B9C9C64B51}" type="pres">
      <dgm:prSet presAssocID="{BFD9DED1-E981-4FF6-96F6-0C38DE4EE3B7}" presName="negativeSpace" presStyleCnt="0"/>
      <dgm:spPr/>
    </dgm:pt>
    <dgm:pt modelId="{0D8358CA-A7CD-AE47-9C0D-A3C72C33F9D2}" type="pres">
      <dgm:prSet presAssocID="{BFD9DED1-E981-4FF6-96F6-0C38DE4EE3B7}" presName="childText" presStyleLbl="conFgAcc1" presStyleIdx="1" presStyleCnt="2">
        <dgm:presLayoutVars>
          <dgm:bulletEnabled val="1"/>
        </dgm:presLayoutVars>
      </dgm:prSet>
      <dgm:spPr/>
    </dgm:pt>
  </dgm:ptLst>
  <dgm:cxnLst>
    <dgm:cxn modelId="{E25EBB0D-6976-D84A-8837-7C28965BF33B}" type="presOf" srcId="{BFD9DED1-E981-4FF6-96F6-0C38DE4EE3B7}" destId="{E94075CB-9B8C-044C-ABA9-8DA0CEB6BFE7}" srcOrd="0" destOrd="0" presId="urn:microsoft.com/office/officeart/2005/8/layout/list1"/>
    <dgm:cxn modelId="{B129FE3B-1359-184D-9ED2-1BBD865EA76F}" type="presOf" srcId="{1459E3AC-54FC-49C7-A08F-C99EEDFFF8B2}" destId="{C05E6059-B97A-3146-AEC4-1F9DE265298D}" srcOrd="0" destOrd="0" presId="urn:microsoft.com/office/officeart/2005/8/layout/list1"/>
    <dgm:cxn modelId="{828DBF68-155C-F54D-8278-ED719DC57180}" type="presOf" srcId="{A697266A-E680-4372-BFB6-824892E32FB9}" destId="{0D8358CA-A7CD-AE47-9C0D-A3C72C33F9D2}" srcOrd="0" destOrd="0" presId="urn:microsoft.com/office/officeart/2005/8/layout/list1"/>
    <dgm:cxn modelId="{30D13C6E-95EA-5343-AA11-88EC3BA8DA01}" type="presOf" srcId="{BFD9DED1-E981-4FF6-96F6-0C38DE4EE3B7}" destId="{9A070AF1-CC51-E64B-BEDE-A940A7E30BD5}" srcOrd="1" destOrd="0" presId="urn:microsoft.com/office/officeart/2005/8/layout/list1"/>
    <dgm:cxn modelId="{B26A898A-4D94-4675-B556-309EBD133069}" srcId="{1459E3AC-54FC-49C7-A08F-C99EEDFFF8B2}" destId="{7B96E8B1-2B13-4442-8BC8-EA37F1A13B5E}" srcOrd="0" destOrd="0" parTransId="{7B1BD784-DD4C-4335-8698-60DD1C623ADF}" sibTransId="{D204E6B2-E2B6-433F-9B60-AA0660CA153B}"/>
    <dgm:cxn modelId="{3E7A798C-8671-4630-89A4-9F014BB33396}" srcId="{1459E3AC-54FC-49C7-A08F-C99EEDFFF8B2}" destId="{BFD9DED1-E981-4FF6-96F6-0C38DE4EE3B7}" srcOrd="1" destOrd="0" parTransId="{24329556-F1A4-444B-BBA3-BF181E545962}" sibTransId="{0419CEDB-B166-40B0-8DE8-B1866841218E}"/>
    <dgm:cxn modelId="{173DC498-0542-CC47-B1A7-3B175790FDA9}" type="presOf" srcId="{35D5ED75-FFB3-4B9E-ACA2-C21CC972CEAF}" destId="{0D8358CA-A7CD-AE47-9C0D-A3C72C33F9D2}" srcOrd="0" destOrd="1" presId="urn:microsoft.com/office/officeart/2005/8/layout/list1"/>
    <dgm:cxn modelId="{541D87AF-4536-484E-96EC-39BD090B4059}" srcId="{BFD9DED1-E981-4FF6-96F6-0C38DE4EE3B7}" destId="{35D5ED75-FFB3-4B9E-ACA2-C21CC972CEAF}" srcOrd="1" destOrd="0" parTransId="{ABA98320-BD8C-4948-A94D-1D85311B1609}" sibTransId="{F271D71F-BD46-4FC2-9799-004291AFB7CF}"/>
    <dgm:cxn modelId="{41EA13CB-3BCA-F044-932F-618915DFB0C9}" type="presOf" srcId="{7B96E8B1-2B13-4442-8BC8-EA37F1A13B5E}" destId="{302BC29C-1123-4F48-9551-26B434B6DC02}" srcOrd="1" destOrd="0" presId="urn:microsoft.com/office/officeart/2005/8/layout/list1"/>
    <dgm:cxn modelId="{E0A2BFD7-066D-408B-8DC8-CF6D15AD1C42}" srcId="{BFD9DED1-E981-4FF6-96F6-0C38DE4EE3B7}" destId="{5BFAFF74-F60D-49C0-9708-80F62DB66B04}" srcOrd="2" destOrd="0" parTransId="{A7C57DDE-E52A-4352-A228-AC8E8831E2BC}" sibTransId="{EEE64A75-37AC-477E-A1A0-2546DFACAC7B}"/>
    <dgm:cxn modelId="{BC64C3DA-09CA-4647-9C3E-F65B00C501E1}" type="presOf" srcId="{5BFAFF74-F60D-49C0-9708-80F62DB66B04}" destId="{0D8358CA-A7CD-AE47-9C0D-A3C72C33F9D2}" srcOrd="0" destOrd="2" presId="urn:microsoft.com/office/officeart/2005/8/layout/list1"/>
    <dgm:cxn modelId="{835F94DD-3626-42AE-8163-7D727A8B233A}" srcId="{BFD9DED1-E981-4FF6-96F6-0C38DE4EE3B7}" destId="{A697266A-E680-4372-BFB6-824892E32FB9}" srcOrd="0" destOrd="0" parTransId="{52CADA8D-2CE6-4956-895B-23DA4084442D}" sibTransId="{95D2645C-A51D-4F4C-8B32-738C89B8BEC6}"/>
    <dgm:cxn modelId="{7F4B94FA-0393-2743-9317-276469E17B71}" type="presOf" srcId="{7B96E8B1-2B13-4442-8BC8-EA37F1A13B5E}" destId="{97BAC0D9-2408-3C4A-9F35-BA92ABF1D0BD}" srcOrd="0" destOrd="0" presId="urn:microsoft.com/office/officeart/2005/8/layout/list1"/>
    <dgm:cxn modelId="{D5C297B0-49A0-0740-BCA6-7733E6BE0800}" type="presParOf" srcId="{C05E6059-B97A-3146-AEC4-1F9DE265298D}" destId="{E1C45A0A-D0B4-C047-A2A8-938B9CA1CDB1}" srcOrd="0" destOrd="0" presId="urn:microsoft.com/office/officeart/2005/8/layout/list1"/>
    <dgm:cxn modelId="{11B9407D-073F-5E4F-9D29-0930AD6841E9}" type="presParOf" srcId="{E1C45A0A-D0B4-C047-A2A8-938B9CA1CDB1}" destId="{97BAC0D9-2408-3C4A-9F35-BA92ABF1D0BD}" srcOrd="0" destOrd="0" presId="urn:microsoft.com/office/officeart/2005/8/layout/list1"/>
    <dgm:cxn modelId="{A0621E2F-BBFB-5A47-8E3E-B8FE01BC1851}" type="presParOf" srcId="{E1C45A0A-D0B4-C047-A2A8-938B9CA1CDB1}" destId="{302BC29C-1123-4F48-9551-26B434B6DC02}" srcOrd="1" destOrd="0" presId="urn:microsoft.com/office/officeart/2005/8/layout/list1"/>
    <dgm:cxn modelId="{278C3DC8-A177-3947-ACBD-5DFFA62A2AD5}" type="presParOf" srcId="{C05E6059-B97A-3146-AEC4-1F9DE265298D}" destId="{1D66C416-A0B4-8C45-9330-3756F818E857}" srcOrd="1" destOrd="0" presId="urn:microsoft.com/office/officeart/2005/8/layout/list1"/>
    <dgm:cxn modelId="{8242CB59-E6F7-3A43-B69C-32C791785194}" type="presParOf" srcId="{C05E6059-B97A-3146-AEC4-1F9DE265298D}" destId="{0D075B7F-71AA-4443-98C8-69E6204E5ACA}" srcOrd="2" destOrd="0" presId="urn:microsoft.com/office/officeart/2005/8/layout/list1"/>
    <dgm:cxn modelId="{05EF5494-04FD-1245-95E4-DCBEB2C6CF87}" type="presParOf" srcId="{C05E6059-B97A-3146-AEC4-1F9DE265298D}" destId="{C4D97A31-F95D-3448-AE99-259DEB3F7F00}" srcOrd="3" destOrd="0" presId="urn:microsoft.com/office/officeart/2005/8/layout/list1"/>
    <dgm:cxn modelId="{D8A2BB94-52DB-544C-84E2-3DAE2E2A25E1}" type="presParOf" srcId="{C05E6059-B97A-3146-AEC4-1F9DE265298D}" destId="{20F74C65-3607-DF4E-9FB3-3314C19CEF37}" srcOrd="4" destOrd="0" presId="urn:microsoft.com/office/officeart/2005/8/layout/list1"/>
    <dgm:cxn modelId="{CB7E7027-53D7-5942-A7C4-A7CF71928FDD}" type="presParOf" srcId="{20F74C65-3607-DF4E-9FB3-3314C19CEF37}" destId="{E94075CB-9B8C-044C-ABA9-8DA0CEB6BFE7}" srcOrd="0" destOrd="0" presId="urn:microsoft.com/office/officeart/2005/8/layout/list1"/>
    <dgm:cxn modelId="{E76C37DC-36CF-724F-8C90-3E712CE18A64}" type="presParOf" srcId="{20F74C65-3607-DF4E-9FB3-3314C19CEF37}" destId="{9A070AF1-CC51-E64B-BEDE-A940A7E30BD5}" srcOrd="1" destOrd="0" presId="urn:microsoft.com/office/officeart/2005/8/layout/list1"/>
    <dgm:cxn modelId="{1446C88D-5AFB-5E42-94EA-1102806A9874}" type="presParOf" srcId="{C05E6059-B97A-3146-AEC4-1F9DE265298D}" destId="{0D76A445-E194-8E41-AD44-E6B9C9C64B51}" srcOrd="5" destOrd="0" presId="urn:microsoft.com/office/officeart/2005/8/layout/list1"/>
    <dgm:cxn modelId="{CD9F80E6-6478-664F-8725-68826769A8C6}" type="presParOf" srcId="{C05E6059-B97A-3146-AEC4-1F9DE265298D}" destId="{0D8358CA-A7CD-AE47-9C0D-A3C72C33F9D2}"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A6D1B3B-FC3B-4520-B799-DAF0E61C8503}" type="doc">
      <dgm:prSet loTypeId="urn:microsoft.com/office/officeart/2005/8/layout/matrix2" loCatId="matrix" qsTypeId="urn:microsoft.com/office/officeart/2005/8/quickstyle/simple1" qsCatId="simple" csTypeId="urn:microsoft.com/office/officeart/2005/8/colors/colorful1" csCatId="colorful" phldr="1"/>
      <dgm:spPr/>
      <dgm:t>
        <a:bodyPr/>
        <a:lstStyle/>
        <a:p>
          <a:endParaRPr lang="en-US"/>
        </a:p>
      </dgm:t>
    </dgm:pt>
    <dgm:pt modelId="{4433A005-0EF5-4AF0-8E1A-81B63D39A9FB}">
      <dgm:prSet/>
      <dgm:spPr/>
      <dgm:t>
        <a:bodyPr/>
        <a:lstStyle/>
        <a:p>
          <a:r>
            <a:rPr lang="en-US"/>
            <a:t>Limitations</a:t>
          </a:r>
        </a:p>
      </dgm:t>
    </dgm:pt>
    <dgm:pt modelId="{4BE9EABB-158B-45F3-80E9-4DCBEFE03DC9}" type="parTrans" cxnId="{EA8FA550-A746-48D3-8094-8AAF9C9F53A4}">
      <dgm:prSet/>
      <dgm:spPr/>
      <dgm:t>
        <a:bodyPr/>
        <a:lstStyle/>
        <a:p>
          <a:endParaRPr lang="en-US"/>
        </a:p>
      </dgm:t>
    </dgm:pt>
    <dgm:pt modelId="{FA17B6FA-1D3A-4A87-ADB3-C735266A8507}" type="sibTrans" cxnId="{EA8FA550-A746-48D3-8094-8AAF9C9F53A4}">
      <dgm:prSet/>
      <dgm:spPr/>
      <dgm:t>
        <a:bodyPr/>
        <a:lstStyle/>
        <a:p>
          <a:endParaRPr lang="en-US"/>
        </a:p>
      </dgm:t>
    </dgm:pt>
    <dgm:pt modelId="{64DCCBEA-D3CA-49AB-9B54-2D580E34DFE6}">
      <dgm:prSet/>
      <dgm:spPr/>
      <dgm:t>
        <a:bodyPr/>
        <a:lstStyle/>
        <a:p>
          <a:r>
            <a:rPr lang="en-US" b="0" i="0" u="none" dirty="0"/>
            <a:t>The project was limited by the anonymity of the data. Specifically, the geographic data that could have been used for additional feature engineering leading to higher scores.</a:t>
          </a:r>
          <a:endParaRPr lang="en-US" dirty="0"/>
        </a:p>
      </dgm:t>
    </dgm:pt>
    <dgm:pt modelId="{812EDFC0-4F2F-4720-A4E7-94B312E8C1B5}" type="parTrans" cxnId="{DDDB470D-306C-4573-8806-23F0CCE1E492}">
      <dgm:prSet/>
      <dgm:spPr/>
      <dgm:t>
        <a:bodyPr/>
        <a:lstStyle/>
        <a:p>
          <a:endParaRPr lang="en-US"/>
        </a:p>
      </dgm:t>
    </dgm:pt>
    <dgm:pt modelId="{94B694E4-1E69-4A9F-881F-8FFA672ABEF6}" type="sibTrans" cxnId="{DDDB470D-306C-4573-8806-23F0CCE1E492}">
      <dgm:prSet/>
      <dgm:spPr/>
      <dgm:t>
        <a:bodyPr/>
        <a:lstStyle/>
        <a:p>
          <a:endParaRPr lang="en-US"/>
        </a:p>
      </dgm:t>
    </dgm:pt>
    <dgm:pt modelId="{301BB0F4-F249-413D-B958-EDFAD2879BBC}">
      <dgm:prSet/>
      <dgm:spPr/>
      <dgm:t>
        <a:bodyPr/>
        <a:lstStyle/>
        <a:p>
          <a:r>
            <a:rPr lang="en-US"/>
            <a:t>Future Work</a:t>
          </a:r>
        </a:p>
      </dgm:t>
    </dgm:pt>
    <dgm:pt modelId="{E352249E-2CC2-4DF7-BFF8-4A3D492B6B0F}" type="parTrans" cxnId="{3B54866A-D3D0-4C6D-B1CC-D0C68D140F0E}">
      <dgm:prSet/>
      <dgm:spPr/>
      <dgm:t>
        <a:bodyPr/>
        <a:lstStyle/>
        <a:p>
          <a:endParaRPr lang="en-US"/>
        </a:p>
      </dgm:t>
    </dgm:pt>
    <dgm:pt modelId="{529D9DCB-BBF7-4A24-9D63-6560EABB6053}" type="sibTrans" cxnId="{3B54866A-D3D0-4C6D-B1CC-D0C68D140F0E}">
      <dgm:prSet/>
      <dgm:spPr/>
      <dgm:t>
        <a:bodyPr/>
        <a:lstStyle/>
        <a:p>
          <a:endParaRPr lang="en-US"/>
        </a:p>
      </dgm:t>
    </dgm:pt>
    <dgm:pt modelId="{9B42DFEC-DEE7-4EC3-98C0-14647A2965B3}">
      <dgm:prSet/>
      <dgm:spPr/>
      <dgm:t>
        <a:bodyPr/>
        <a:lstStyle/>
        <a:p>
          <a:r>
            <a:rPr lang="en-US" b="0" i="0" u="none" dirty="0"/>
            <a:t>Future models can be created using more complicated feature engineering and analysis such as clustering of the geographic features. For the purposes of this project, doing so would have complicated the output and made it difficult to implement within a real workplace.</a:t>
          </a:r>
          <a:endParaRPr lang="en-US" dirty="0"/>
        </a:p>
      </dgm:t>
    </dgm:pt>
    <dgm:pt modelId="{02856093-0690-438F-8D0F-7DF71E56699F}" type="parTrans" cxnId="{1D3FD31A-950B-46D1-8875-BA8E0C2950EF}">
      <dgm:prSet/>
      <dgm:spPr/>
      <dgm:t>
        <a:bodyPr/>
        <a:lstStyle/>
        <a:p>
          <a:endParaRPr lang="en-US"/>
        </a:p>
      </dgm:t>
    </dgm:pt>
    <dgm:pt modelId="{51DC0987-1F29-401B-B837-E90B6BCA58A1}" type="sibTrans" cxnId="{1D3FD31A-950B-46D1-8875-BA8E0C2950EF}">
      <dgm:prSet/>
      <dgm:spPr/>
      <dgm:t>
        <a:bodyPr/>
        <a:lstStyle/>
        <a:p>
          <a:endParaRPr lang="en-US"/>
        </a:p>
      </dgm:t>
    </dgm:pt>
    <dgm:pt modelId="{CD6C2D91-90C2-DF45-B118-3FA93C52011C}" type="pres">
      <dgm:prSet presAssocID="{FA6D1B3B-FC3B-4520-B799-DAF0E61C8503}" presName="matrix" presStyleCnt="0">
        <dgm:presLayoutVars>
          <dgm:chMax val="1"/>
          <dgm:dir/>
          <dgm:resizeHandles val="exact"/>
        </dgm:presLayoutVars>
      </dgm:prSet>
      <dgm:spPr/>
    </dgm:pt>
    <dgm:pt modelId="{97078084-D1E0-684D-811D-7F230127952C}" type="pres">
      <dgm:prSet presAssocID="{FA6D1B3B-FC3B-4520-B799-DAF0E61C8503}" presName="axisShape" presStyleLbl="bgShp" presStyleIdx="0" presStyleCnt="1"/>
      <dgm:spPr/>
    </dgm:pt>
    <dgm:pt modelId="{BC35C297-69B8-CF40-884D-D8519F7916AB}" type="pres">
      <dgm:prSet presAssocID="{FA6D1B3B-FC3B-4520-B799-DAF0E61C8503}" presName="rect1" presStyleLbl="node1" presStyleIdx="0" presStyleCnt="4">
        <dgm:presLayoutVars>
          <dgm:chMax val="0"/>
          <dgm:chPref val="0"/>
          <dgm:bulletEnabled val="1"/>
        </dgm:presLayoutVars>
      </dgm:prSet>
      <dgm:spPr/>
    </dgm:pt>
    <dgm:pt modelId="{2A344ED2-7209-6F4B-9525-1204C4372B62}" type="pres">
      <dgm:prSet presAssocID="{FA6D1B3B-FC3B-4520-B799-DAF0E61C8503}" presName="rect2" presStyleLbl="node1" presStyleIdx="1" presStyleCnt="4">
        <dgm:presLayoutVars>
          <dgm:chMax val="0"/>
          <dgm:chPref val="0"/>
          <dgm:bulletEnabled val="1"/>
        </dgm:presLayoutVars>
      </dgm:prSet>
      <dgm:spPr/>
    </dgm:pt>
    <dgm:pt modelId="{7314657D-F03F-6B48-B3D8-2CEC26C91C06}" type="pres">
      <dgm:prSet presAssocID="{FA6D1B3B-FC3B-4520-B799-DAF0E61C8503}" presName="rect3" presStyleLbl="node1" presStyleIdx="2" presStyleCnt="4">
        <dgm:presLayoutVars>
          <dgm:chMax val="0"/>
          <dgm:chPref val="0"/>
          <dgm:bulletEnabled val="1"/>
        </dgm:presLayoutVars>
      </dgm:prSet>
      <dgm:spPr/>
    </dgm:pt>
    <dgm:pt modelId="{D512B881-B58F-1840-8321-7DEB8A9A1973}" type="pres">
      <dgm:prSet presAssocID="{FA6D1B3B-FC3B-4520-B799-DAF0E61C8503}" presName="rect4" presStyleLbl="node1" presStyleIdx="3" presStyleCnt="4">
        <dgm:presLayoutVars>
          <dgm:chMax val="0"/>
          <dgm:chPref val="0"/>
          <dgm:bulletEnabled val="1"/>
        </dgm:presLayoutVars>
      </dgm:prSet>
      <dgm:spPr/>
    </dgm:pt>
  </dgm:ptLst>
  <dgm:cxnLst>
    <dgm:cxn modelId="{DDDB470D-306C-4573-8806-23F0CCE1E492}" srcId="{FA6D1B3B-FC3B-4520-B799-DAF0E61C8503}" destId="{64DCCBEA-D3CA-49AB-9B54-2D580E34DFE6}" srcOrd="1" destOrd="0" parTransId="{812EDFC0-4F2F-4720-A4E7-94B312E8C1B5}" sibTransId="{94B694E4-1E69-4A9F-881F-8FFA672ABEF6}"/>
    <dgm:cxn modelId="{1D3FD31A-950B-46D1-8875-BA8E0C2950EF}" srcId="{FA6D1B3B-FC3B-4520-B799-DAF0E61C8503}" destId="{9B42DFEC-DEE7-4EC3-98C0-14647A2965B3}" srcOrd="3" destOrd="0" parTransId="{02856093-0690-438F-8D0F-7DF71E56699F}" sibTransId="{51DC0987-1F29-401B-B837-E90B6BCA58A1}"/>
    <dgm:cxn modelId="{AACE891B-1611-174A-88A9-96CA53625469}" type="presOf" srcId="{FA6D1B3B-FC3B-4520-B799-DAF0E61C8503}" destId="{CD6C2D91-90C2-DF45-B118-3FA93C52011C}" srcOrd="0" destOrd="0" presId="urn:microsoft.com/office/officeart/2005/8/layout/matrix2"/>
    <dgm:cxn modelId="{1B19144C-C9B1-F146-8CFB-BB75C6F617A1}" type="presOf" srcId="{9B42DFEC-DEE7-4EC3-98C0-14647A2965B3}" destId="{D512B881-B58F-1840-8321-7DEB8A9A1973}" srcOrd="0" destOrd="0" presId="urn:microsoft.com/office/officeart/2005/8/layout/matrix2"/>
    <dgm:cxn modelId="{EA8FA550-A746-48D3-8094-8AAF9C9F53A4}" srcId="{FA6D1B3B-FC3B-4520-B799-DAF0E61C8503}" destId="{4433A005-0EF5-4AF0-8E1A-81B63D39A9FB}" srcOrd="0" destOrd="0" parTransId="{4BE9EABB-158B-45F3-80E9-4DCBEFE03DC9}" sibTransId="{FA17B6FA-1D3A-4A87-ADB3-C735266A8507}"/>
    <dgm:cxn modelId="{9094FE5B-ED20-0B4A-8923-491F760ED6FE}" type="presOf" srcId="{64DCCBEA-D3CA-49AB-9B54-2D580E34DFE6}" destId="{2A344ED2-7209-6F4B-9525-1204C4372B62}" srcOrd="0" destOrd="0" presId="urn:microsoft.com/office/officeart/2005/8/layout/matrix2"/>
    <dgm:cxn modelId="{C9119965-D7D7-B94D-A31F-62A9C4CA269A}" type="presOf" srcId="{4433A005-0EF5-4AF0-8E1A-81B63D39A9FB}" destId="{BC35C297-69B8-CF40-884D-D8519F7916AB}" srcOrd="0" destOrd="0" presId="urn:microsoft.com/office/officeart/2005/8/layout/matrix2"/>
    <dgm:cxn modelId="{3B54866A-D3D0-4C6D-B1CC-D0C68D140F0E}" srcId="{FA6D1B3B-FC3B-4520-B799-DAF0E61C8503}" destId="{301BB0F4-F249-413D-B958-EDFAD2879BBC}" srcOrd="2" destOrd="0" parTransId="{E352249E-2CC2-4DF7-BFF8-4A3D492B6B0F}" sibTransId="{529D9DCB-BBF7-4A24-9D63-6560EABB6053}"/>
    <dgm:cxn modelId="{08931F75-0646-DA46-99E7-25CE593D74E2}" type="presOf" srcId="{301BB0F4-F249-413D-B958-EDFAD2879BBC}" destId="{7314657D-F03F-6B48-B3D8-2CEC26C91C06}" srcOrd="0" destOrd="0" presId="urn:microsoft.com/office/officeart/2005/8/layout/matrix2"/>
    <dgm:cxn modelId="{81E91D13-1332-F743-BDCC-CABAFF059A46}" type="presParOf" srcId="{CD6C2D91-90C2-DF45-B118-3FA93C52011C}" destId="{97078084-D1E0-684D-811D-7F230127952C}" srcOrd="0" destOrd="0" presId="urn:microsoft.com/office/officeart/2005/8/layout/matrix2"/>
    <dgm:cxn modelId="{036E0A0C-55EB-904A-8370-8717819EA847}" type="presParOf" srcId="{CD6C2D91-90C2-DF45-B118-3FA93C52011C}" destId="{BC35C297-69B8-CF40-884D-D8519F7916AB}" srcOrd="1" destOrd="0" presId="urn:microsoft.com/office/officeart/2005/8/layout/matrix2"/>
    <dgm:cxn modelId="{7432700C-2156-8340-BB01-E13B147B5972}" type="presParOf" srcId="{CD6C2D91-90C2-DF45-B118-3FA93C52011C}" destId="{2A344ED2-7209-6F4B-9525-1204C4372B62}" srcOrd="2" destOrd="0" presId="urn:microsoft.com/office/officeart/2005/8/layout/matrix2"/>
    <dgm:cxn modelId="{1BF1195C-88ED-B447-802D-B0518CE90963}" type="presParOf" srcId="{CD6C2D91-90C2-DF45-B118-3FA93C52011C}" destId="{7314657D-F03F-6B48-B3D8-2CEC26C91C06}" srcOrd="3" destOrd="0" presId="urn:microsoft.com/office/officeart/2005/8/layout/matrix2"/>
    <dgm:cxn modelId="{53A4455B-5DF3-9C41-BA39-5E09A3E010F0}" type="presParOf" srcId="{CD6C2D91-90C2-DF45-B118-3FA93C52011C}" destId="{D512B881-B58F-1840-8321-7DEB8A9A1973}" srcOrd="4" destOrd="0" presId="urn:microsoft.com/office/officeart/2005/8/layout/matrix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075B7F-71AA-4443-98C8-69E6204E5ACA}">
      <dsp:nvSpPr>
        <dsp:cNvPr id="0" name=""/>
        <dsp:cNvSpPr/>
      </dsp:nvSpPr>
      <dsp:spPr>
        <a:xfrm>
          <a:off x="0" y="568363"/>
          <a:ext cx="4204252" cy="7308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02BC29C-1123-4F48-9551-26B434B6DC02}">
      <dsp:nvSpPr>
        <dsp:cNvPr id="0" name=""/>
        <dsp:cNvSpPr/>
      </dsp:nvSpPr>
      <dsp:spPr>
        <a:xfrm>
          <a:off x="210212" y="128906"/>
          <a:ext cx="2942976" cy="85608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38" tIns="0" rIns="111238" bIns="0" numCol="1" spcCol="1270" anchor="ctr" anchorCtr="0">
          <a:noAutofit/>
        </a:bodyPr>
        <a:lstStyle/>
        <a:p>
          <a:pPr marL="0" lvl="0" indent="0" algn="l" defTabSz="1289050">
            <a:lnSpc>
              <a:spcPct val="90000"/>
            </a:lnSpc>
            <a:spcBef>
              <a:spcPct val="0"/>
            </a:spcBef>
            <a:spcAft>
              <a:spcPct val="35000"/>
            </a:spcAft>
            <a:buNone/>
          </a:pPr>
          <a:r>
            <a:rPr lang="en-US" sz="2900" kern="1200"/>
            <a:t>Feature Selection</a:t>
          </a:r>
        </a:p>
      </dsp:txBody>
      <dsp:txXfrm>
        <a:off x="252002" y="170696"/>
        <a:ext cx="2859396" cy="772500"/>
      </dsp:txXfrm>
    </dsp:sp>
    <dsp:sp modelId="{0D8358CA-A7CD-AE47-9C0D-A3C72C33F9D2}">
      <dsp:nvSpPr>
        <dsp:cNvPr id="0" name=""/>
        <dsp:cNvSpPr/>
      </dsp:nvSpPr>
      <dsp:spPr>
        <a:xfrm>
          <a:off x="0" y="1872386"/>
          <a:ext cx="4204252" cy="2192400"/>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26297" tIns="604012" rIns="326297" bIns="206248" numCol="1" spcCol="1270" anchor="t" anchorCtr="0">
          <a:noAutofit/>
        </a:bodyPr>
        <a:lstStyle/>
        <a:p>
          <a:pPr marL="285750" lvl="1" indent="-285750" algn="l" defTabSz="1289050">
            <a:lnSpc>
              <a:spcPct val="90000"/>
            </a:lnSpc>
            <a:spcBef>
              <a:spcPct val="0"/>
            </a:spcBef>
            <a:spcAft>
              <a:spcPct val="15000"/>
            </a:spcAft>
            <a:buChar char="•"/>
          </a:pPr>
          <a:r>
            <a:rPr lang="en-US" sz="2900" kern="1200"/>
            <a:t>Reco Policy Category</a:t>
          </a:r>
        </a:p>
        <a:p>
          <a:pPr marL="285750" lvl="1" indent="-285750" algn="l" defTabSz="1289050">
            <a:lnSpc>
              <a:spcPct val="90000"/>
            </a:lnSpc>
            <a:spcBef>
              <a:spcPct val="0"/>
            </a:spcBef>
            <a:spcAft>
              <a:spcPct val="15000"/>
            </a:spcAft>
            <a:buChar char="•"/>
          </a:pPr>
          <a:r>
            <a:rPr lang="en-US" sz="2900" kern="1200"/>
            <a:t>Reco Policy Premium</a:t>
          </a:r>
        </a:p>
        <a:p>
          <a:pPr marL="285750" lvl="1" indent="-285750" algn="l" defTabSz="1289050">
            <a:lnSpc>
              <a:spcPct val="90000"/>
            </a:lnSpc>
            <a:spcBef>
              <a:spcPct val="0"/>
            </a:spcBef>
            <a:spcAft>
              <a:spcPct val="15000"/>
            </a:spcAft>
            <a:buChar char="•"/>
          </a:pPr>
          <a:r>
            <a:rPr lang="en-US" sz="2900" kern="1200" dirty="0"/>
            <a:t>City Code</a:t>
          </a:r>
        </a:p>
      </dsp:txBody>
      <dsp:txXfrm>
        <a:off x="0" y="1872386"/>
        <a:ext cx="4204252" cy="2192400"/>
      </dsp:txXfrm>
    </dsp:sp>
    <dsp:sp modelId="{9A070AF1-CC51-E64B-BEDE-A940A7E30BD5}">
      <dsp:nvSpPr>
        <dsp:cNvPr id="0" name=""/>
        <dsp:cNvSpPr/>
      </dsp:nvSpPr>
      <dsp:spPr>
        <a:xfrm>
          <a:off x="210212" y="1444346"/>
          <a:ext cx="2942976" cy="85608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1238" tIns="0" rIns="111238" bIns="0" numCol="1" spcCol="1270" anchor="ctr" anchorCtr="0">
          <a:noAutofit/>
        </a:bodyPr>
        <a:lstStyle/>
        <a:p>
          <a:pPr marL="0" lvl="0" indent="0" algn="l" defTabSz="1289050">
            <a:lnSpc>
              <a:spcPct val="90000"/>
            </a:lnSpc>
            <a:spcBef>
              <a:spcPct val="0"/>
            </a:spcBef>
            <a:spcAft>
              <a:spcPct val="35000"/>
            </a:spcAft>
            <a:buNone/>
          </a:pPr>
          <a:r>
            <a:rPr lang="en-US" sz="2900" kern="1200"/>
            <a:t>Top 3</a:t>
          </a:r>
        </a:p>
      </dsp:txBody>
      <dsp:txXfrm>
        <a:off x="252002" y="1486136"/>
        <a:ext cx="2859396" cy="7725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7078084-D1E0-684D-811D-7F230127952C}">
      <dsp:nvSpPr>
        <dsp:cNvPr id="0" name=""/>
        <dsp:cNvSpPr/>
      </dsp:nvSpPr>
      <dsp:spPr>
        <a:xfrm>
          <a:off x="371445" y="0"/>
          <a:ext cx="5560839" cy="5560839"/>
        </a:xfrm>
        <a:prstGeom prst="quadArrow">
          <a:avLst>
            <a:gd name="adj1" fmla="val 2000"/>
            <a:gd name="adj2" fmla="val 4000"/>
            <a:gd name="adj3" fmla="val 5000"/>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C35C297-69B8-CF40-884D-D8519F7916AB}">
      <dsp:nvSpPr>
        <dsp:cNvPr id="0" name=""/>
        <dsp:cNvSpPr/>
      </dsp:nvSpPr>
      <dsp:spPr>
        <a:xfrm>
          <a:off x="732899" y="361454"/>
          <a:ext cx="2224335" cy="2224335"/>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Limitations</a:t>
          </a:r>
        </a:p>
      </dsp:txBody>
      <dsp:txXfrm>
        <a:off x="841482" y="470037"/>
        <a:ext cx="2007169" cy="2007169"/>
      </dsp:txXfrm>
    </dsp:sp>
    <dsp:sp modelId="{2A344ED2-7209-6F4B-9525-1204C4372B62}">
      <dsp:nvSpPr>
        <dsp:cNvPr id="0" name=""/>
        <dsp:cNvSpPr/>
      </dsp:nvSpPr>
      <dsp:spPr>
        <a:xfrm>
          <a:off x="3346493" y="361454"/>
          <a:ext cx="2224335" cy="2224335"/>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The project was limited by the anonymity of the data. Specifically, the geographic data that could have been used for additional feature engineering leading to higher scores.</a:t>
          </a:r>
          <a:endParaRPr lang="en-US" sz="1200" kern="1200" dirty="0"/>
        </a:p>
      </dsp:txBody>
      <dsp:txXfrm>
        <a:off x="3455076" y="470037"/>
        <a:ext cx="2007169" cy="2007169"/>
      </dsp:txXfrm>
    </dsp:sp>
    <dsp:sp modelId="{7314657D-F03F-6B48-B3D8-2CEC26C91C06}">
      <dsp:nvSpPr>
        <dsp:cNvPr id="0" name=""/>
        <dsp:cNvSpPr/>
      </dsp:nvSpPr>
      <dsp:spPr>
        <a:xfrm>
          <a:off x="732899" y="2975048"/>
          <a:ext cx="2224335" cy="2224335"/>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Future Work</a:t>
          </a:r>
        </a:p>
      </dsp:txBody>
      <dsp:txXfrm>
        <a:off x="841482" y="3083631"/>
        <a:ext cx="2007169" cy="2007169"/>
      </dsp:txXfrm>
    </dsp:sp>
    <dsp:sp modelId="{D512B881-B58F-1840-8321-7DEB8A9A1973}">
      <dsp:nvSpPr>
        <dsp:cNvPr id="0" name=""/>
        <dsp:cNvSpPr/>
      </dsp:nvSpPr>
      <dsp:spPr>
        <a:xfrm>
          <a:off x="3346493" y="2975048"/>
          <a:ext cx="2224335" cy="2224335"/>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0" i="0" u="none" kern="1200" dirty="0"/>
            <a:t>Future models can be created using more complicated feature engineering and analysis such as clustering of the geographic features. For the purposes of this project, doing so would have complicated the output and made it difficult to implement within a real workplace.</a:t>
          </a:r>
          <a:endParaRPr lang="en-US" sz="1200" kern="1200" dirty="0"/>
        </a:p>
      </dsp:txBody>
      <dsp:txXfrm>
        <a:off x="3455076" y="3083631"/>
        <a:ext cx="2007169" cy="2007169"/>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matrix2">
  <dgm:title val=""/>
  <dgm:desc val=""/>
  <dgm:catLst>
    <dgm:cat type="matrix" pri="3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l" for="ch" forName="rect1" refType="w" fact="0.065"/>
          <dgm:constr type="t" for="ch" forName="rect1" refType="h" fact="0.065"/>
          <dgm:constr type="w" for="ch" forName="rect2" refType="w" fact="0.4"/>
          <dgm:constr type="h" for="ch" forName="rect2" refType="h" fact="0.4"/>
          <dgm:constr type="r" for="ch" forName="rect2" refType="w" fact="0.935"/>
          <dgm:constr type="t" for="ch" forName="rect2" refType="h" fact="0.065"/>
          <dgm:constr type="w" for="ch" forName="rect3" refType="w" fact="0.4"/>
          <dgm:constr type="h" for="ch" forName="rect3" refType="w" fact="0.4"/>
          <dgm:constr type="l" for="ch" forName="rect3" refType="w" fact="0.065"/>
          <dgm:constr type="b" for="ch" forName="rect3" refType="h" fact="0.935"/>
          <dgm:constr type="w" for="ch" forName="rect4" refType="w" fact="0.4"/>
          <dgm:constr type="h" for="ch" forName="rect4" refType="h" fact="0.4"/>
          <dgm:constr type="r" for="ch" forName="rect4" refType="w" fact="0.935"/>
          <dgm:constr type="b" for="ch" forName="rect4" refType="h" fact="0.935"/>
        </dgm:constrLst>
      </dgm:if>
      <dgm:else name="Name2">
        <dgm:constrLst>
          <dgm:constr type="primFontSz" for="ch" ptType="node" op="equ" val="65"/>
          <dgm:constr type="w" for="ch" forName="axisShape" refType="w"/>
          <dgm:constr type="h" for="ch" forName="axisShape" refType="h"/>
          <dgm:constr type="w" for="ch" forName="rect1" refType="w" fact="0.4"/>
          <dgm:constr type="h" for="ch" forName="rect1" refType="w" fact="0.4"/>
          <dgm:constr type="r" for="ch" forName="rect1" refType="w" fact="0.935"/>
          <dgm:constr type="t" for="ch" forName="rect1" refType="h" fact="0.065"/>
          <dgm:constr type="w" for="ch" forName="rect2" refType="w" fact="0.4"/>
          <dgm:constr type="h" for="ch" forName="rect2" refType="h" fact="0.4"/>
          <dgm:constr type="l" for="ch" forName="rect2" refType="w" fact="0.065"/>
          <dgm:constr type="t" for="ch" forName="rect2" refType="h" fact="0.065"/>
          <dgm:constr type="w" for="ch" forName="rect3" refType="w" fact="0.4"/>
          <dgm:constr type="h" for="ch" forName="rect3" refType="w" fact="0.4"/>
          <dgm:constr type="r" for="ch" forName="rect3" refType="w" fact="0.935"/>
          <dgm:constr type="b" for="ch" forName="rect3" refType="h" fact="0.935"/>
          <dgm:constr type="w" for="ch" forName="rect4" refType="w" fact="0.4"/>
          <dgm:constr type="h" for="ch" forName="rect4" refType="h" fact="0.4"/>
          <dgm:constr type="l" for="ch" forName="rect4" refType="w" fact="0.065"/>
          <dgm:constr type="b" for="ch" forName="rect4" refType="h" fact="0.935"/>
        </dgm:constrLst>
      </dgm:else>
    </dgm:choose>
    <dgm:ruleLst/>
    <dgm:choose name="Name3">
      <dgm:if name="Name4" axis="ch" ptType="node" func="cnt" op="gte" val="1">
        <dgm:layoutNode name="axisShape" styleLbl="bgShp">
          <dgm:alg type="sp"/>
          <dgm:shape xmlns:r="http://schemas.openxmlformats.org/officeDocument/2006/relationships" type="quadArrow" r:blip="">
            <dgm:adjLst>
              <dgm:adj idx="1" val="0.02"/>
              <dgm:adj idx="2" val="0.04"/>
              <dgm:adj idx="3" val="0.05"/>
            </dgm:adjLst>
          </dgm:shape>
          <dgm:presOf/>
          <dgm:constrLst/>
          <dgm:ruleLst/>
        </dgm:layoutNode>
        <dgm:layoutNode name="rect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rect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48A109-F73F-DC49-A1AC-D1D45BAE90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AF2300-15C9-2148-B475-5833B727B5C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7105A02-B598-4E43-BCF8-FCC53D70D504}"/>
              </a:ext>
            </a:extLst>
          </p:cNvPr>
          <p:cNvSpPr>
            <a:spLocks noGrp="1"/>
          </p:cNvSpPr>
          <p:nvPr>
            <p:ph type="dt" sz="half" idx="10"/>
          </p:nvPr>
        </p:nvSpPr>
        <p:spPr/>
        <p:txBody>
          <a:bodyPr/>
          <a:lstStyle/>
          <a:p>
            <a:fld id="{00A9F091-2857-DD4A-8BD5-F03D714E71CE}" type="datetimeFigureOut">
              <a:rPr lang="en-US" smtClean="0"/>
              <a:t>4/1/21</a:t>
            </a:fld>
            <a:endParaRPr lang="en-US"/>
          </a:p>
        </p:txBody>
      </p:sp>
      <p:sp>
        <p:nvSpPr>
          <p:cNvPr id="5" name="Footer Placeholder 4">
            <a:extLst>
              <a:ext uri="{FF2B5EF4-FFF2-40B4-BE49-F238E27FC236}">
                <a16:creationId xmlns:a16="http://schemas.microsoft.com/office/drawing/2014/main" id="{50FDE23F-911A-F846-80D9-B482975AB6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A7958B-851E-344B-8E12-FF53573D3763}"/>
              </a:ext>
            </a:extLst>
          </p:cNvPr>
          <p:cNvSpPr>
            <a:spLocks noGrp="1"/>
          </p:cNvSpPr>
          <p:nvPr>
            <p:ph type="sldNum" sz="quarter" idx="12"/>
          </p:nvPr>
        </p:nvSpPr>
        <p:spPr/>
        <p:txBody>
          <a:bodyPr/>
          <a:lstStyle/>
          <a:p>
            <a:fld id="{498455F2-BBC9-6947-8BF9-31AACC8B5235}" type="slidenum">
              <a:rPr lang="en-US" smtClean="0"/>
              <a:t>‹#›</a:t>
            </a:fld>
            <a:endParaRPr lang="en-US"/>
          </a:p>
        </p:txBody>
      </p:sp>
    </p:spTree>
    <p:extLst>
      <p:ext uri="{BB962C8B-B14F-4D97-AF65-F5344CB8AC3E}">
        <p14:creationId xmlns:p14="http://schemas.microsoft.com/office/powerpoint/2010/main" val="1880757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0E1B47-31D5-8B47-9492-082DDDA70A6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639DAB2-384D-4F48-90D3-9AEC6E7CDC5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88A830-FBEC-4B4A-92A2-D247B17BEE79}"/>
              </a:ext>
            </a:extLst>
          </p:cNvPr>
          <p:cNvSpPr>
            <a:spLocks noGrp="1"/>
          </p:cNvSpPr>
          <p:nvPr>
            <p:ph type="dt" sz="half" idx="10"/>
          </p:nvPr>
        </p:nvSpPr>
        <p:spPr/>
        <p:txBody>
          <a:bodyPr/>
          <a:lstStyle/>
          <a:p>
            <a:fld id="{00A9F091-2857-DD4A-8BD5-F03D714E71CE}" type="datetimeFigureOut">
              <a:rPr lang="en-US" smtClean="0"/>
              <a:t>4/1/21</a:t>
            </a:fld>
            <a:endParaRPr lang="en-US"/>
          </a:p>
        </p:txBody>
      </p:sp>
      <p:sp>
        <p:nvSpPr>
          <p:cNvPr id="5" name="Footer Placeholder 4">
            <a:extLst>
              <a:ext uri="{FF2B5EF4-FFF2-40B4-BE49-F238E27FC236}">
                <a16:creationId xmlns:a16="http://schemas.microsoft.com/office/drawing/2014/main" id="{6AEDD028-2E13-3B40-B745-02081BB998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78A6E6-72F0-E84A-AF52-E41DCA64349A}"/>
              </a:ext>
            </a:extLst>
          </p:cNvPr>
          <p:cNvSpPr>
            <a:spLocks noGrp="1"/>
          </p:cNvSpPr>
          <p:nvPr>
            <p:ph type="sldNum" sz="quarter" idx="12"/>
          </p:nvPr>
        </p:nvSpPr>
        <p:spPr/>
        <p:txBody>
          <a:bodyPr/>
          <a:lstStyle/>
          <a:p>
            <a:fld id="{498455F2-BBC9-6947-8BF9-31AACC8B5235}" type="slidenum">
              <a:rPr lang="en-US" smtClean="0"/>
              <a:t>‹#›</a:t>
            </a:fld>
            <a:endParaRPr lang="en-US"/>
          </a:p>
        </p:txBody>
      </p:sp>
    </p:spTree>
    <p:extLst>
      <p:ext uri="{BB962C8B-B14F-4D97-AF65-F5344CB8AC3E}">
        <p14:creationId xmlns:p14="http://schemas.microsoft.com/office/powerpoint/2010/main" val="28042260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3038E5-5280-1246-BE16-08F9324829D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5773A63-7FC2-FD43-89DD-FFB08961097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0D13B5-AB12-9545-A895-897C03469346}"/>
              </a:ext>
            </a:extLst>
          </p:cNvPr>
          <p:cNvSpPr>
            <a:spLocks noGrp="1"/>
          </p:cNvSpPr>
          <p:nvPr>
            <p:ph type="dt" sz="half" idx="10"/>
          </p:nvPr>
        </p:nvSpPr>
        <p:spPr/>
        <p:txBody>
          <a:bodyPr/>
          <a:lstStyle/>
          <a:p>
            <a:fld id="{00A9F091-2857-DD4A-8BD5-F03D714E71CE}" type="datetimeFigureOut">
              <a:rPr lang="en-US" smtClean="0"/>
              <a:t>4/1/21</a:t>
            </a:fld>
            <a:endParaRPr lang="en-US"/>
          </a:p>
        </p:txBody>
      </p:sp>
      <p:sp>
        <p:nvSpPr>
          <p:cNvPr id="5" name="Footer Placeholder 4">
            <a:extLst>
              <a:ext uri="{FF2B5EF4-FFF2-40B4-BE49-F238E27FC236}">
                <a16:creationId xmlns:a16="http://schemas.microsoft.com/office/drawing/2014/main" id="{5FA9D53D-42C8-EC4F-84C6-51A1A57C54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9F2D0D-17AC-434E-B7F3-8DED40EA618F}"/>
              </a:ext>
            </a:extLst>
          </p:cNvPr>
          <p:cNvSpPr>
            <a:spLocks noGrp="1"/>
          </p:cNvSpPr>
          <p:nvPr>
            <p:ph type="sldNum" sz="quarter" idx="12"/>
          </p:nvPr>
        </p:nvSpPr>
        <p:spPr/>
        <p:txBody>
          <a:bodyPr/>
          <a:lstStyle/>
          <a:p>
            <a:fld id="{498455F2-BBC9-6947-8BF9-31AACC8B5235}" type="slidenum">
              <a:rPr lang="en-US" smtClean="0"/>
              <a:t>‹#›</a:t>
            </a:fld>
            <a:endParaRPr lang="en-US"/>
          </a:p>
        </p:txBody>
      </p:sp>
    </p:spTree>
    <p:extLst>
      <p:ext uri="{BB962C8B-B14F-4D97-AF65-F5344CB8AC3E}">
        <p14:creationId xmlns:p14="http://schemas.microsoft.com/office/powerpoint/2010/main" val="149207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974DB-A98F-194D-9F20-4CF5D4B9D3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074FA8-4984-F74B-9452-315EE66890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774C19-81AD-7644-81FC-CF099555C5FC}"/>
              </a:ext>
            </a:extLst>
          </p:cNvPr>
          <p:cNvSpPr>
            <a:spLocks noGrp="1"/>
          </p:cNvSpPr>
          <p:nvPr>
            <p:ph type="dt" sz="half" idx="10"/>
          </p:nvPr>
        </p:nvSpPr>
        <p:spPr/>
        <p:txBody>
          <a:bodyPr/>
          <a:lstStyle/>
          <a:p>
            <a:fld id="{00A9F091-2857-DD4A-8BD5-F03D714E71CE}" type="datetimeFigureOut">
              <a:rPr lang="en-US" smtClean="0"/>
              <a:t>4/1/21</a:t>
            </a:fld>
            <a:endParaRPr lang="en-US"/>
          </a:p>
        </p:txBody>
      </p:sp>
      <p:sp>
        <p:nvSpPr>
          <p:cNvPr id="5" name="Footer Placeholder 4">
            <a:extLst>
              <a:ext uri="{FF2B5EF4-FFF2-40B4-BE49-F238E27FC236}">
                <a16:creationId xmlns:a16="http://schemas.microsoft.com/office/drawing/2014/main" id="{5662E6BB-210E-F944-AC87-F842B1193C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B906FC-F848-D946-AB21-1F52725CBDA7}"/>
              </a:ext>
            </a:extLst>
          </p:cNvPr>
          <p:cNvSpPr>
            <a:spLocks noGrp="1"/>
          </p:cNvSpPr>
          <p:nvPr>
            <p:ph type="sldNum" sz="quarter" idx="12"/>
          </p:nvPr>
        </p:nvSpPr>
        <p:spPr/>
        <p:txBody>
          <a:bodyPr/>
          <a:lstStyle/>
          <a:p>
            <a:fld id="{498455F2-BBC9-6947-8BF9-31AACC8B5235}" type="slidenum">
              <a:rPr lang="en-US" smtClean="0"/>
              <a:t>‹#›</a:t>
            </a:fld>
            <a:endParaRPr lang="en-US"/>
          </a:p>
        </p:txBody>
      </p:sp>
    </p:spTree>
    <p:extLst>
      <p:ext uri="{BB962C8B-B14F-4D97-AF65-F5344CB8AC3E}">
        <p14:creationId xmlns:p14="http://schemas.microsoft.com/office/powerpoint/2010/main" val="2386121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66429D-A489-DE4D-BDF9-D60C42F928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EB08AD1-88AC-8A42-801D-5C7FA61B05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B738D1E-2A20-6241-9082-BFDCED3D72A5}"/>
              </a:ext>
            </a:extLst>
          </p:cNvPr>
          <p:cNvSpPr>
            <a:spLocks noGrp="1"/>
          </p:cNvSpPr>
          <p:nvPr>
            <p:ph type="dt" sz="half" idx="10"/>
          </p:nvPr>
        </p:nvSpPr>
        <p:spPr/>
        <p:txBody>
          <a:bodyPr/>
          <a:lstStyle/>
          <a:p>
            <a:fld id="{00A9F091-2857-DD4A-8BD5-F03D714E71CE}" type="datetimeFigureOut">
              <a:rPr lang="en-US" smtClean="0"/>
              <a:t>4/1/21</a:t>
            </a:fld>
            <a:endParaRPr lang="en-US"/>
          </a:p>
        </p:txBody>
      </p:sp>
      <p:sp>
        <p:nvSpPr>
          <p:cNvPr id="5" name="Footer Placeholder 4">
            <a:extLst>
              <a:ext uri="{FF2B5EF4-FFF2-40B4-BE49-F238E27FC236}">
                <a16:creationId xmlns:a16="http://schemas.microsoft.com/office/drawing/2014/main" id="{569DF50C-5FE3-C34C-A7E0-423483B2CD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6CEC0D-1455-3E4A-B099-9D9F54122050}"/>
              </a:ext>
            </a:extLst>
          </p:cNvPr>
          <p:cNvSpPr>
            <a:spLocks noGrp="1"/>
          </p:cNvSpPr>
          <p:nvPr>
            <p:ph type="sldNum" sz="quarter" idx="12"/>
          </p:nvPr>
        </p:nvSpPr>
        <p:spPr/>
        <p:txBody>
          <a:bodyPr/>
          <a:lstStyle/>
          <a:p>
            <a:fld id="{498455F2-BBC9-6947-8BF9-31AACC8B5235}" type="slidenum">
              <a:rPr lang="en-US" smtClean="0"/>
              <a:t>‹#›</a:t>
            </a:fld>
            <a:endParaRPr lang="en-US"/>
          </a:p>
        </p:txBody>
      </p:sp>
    </p:spTree>
    <p:extLst>
      <p:ext uri="{BB962C8B-B14F-4D97-AF65-F5344CB8AC3E}">
        <p14:creationId xmlns:p14="http://schemas.microsoft.com/office/powerpoint/2010/main" val="3391999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B9B5D8-C67E-6A4D-9AC8-5BE33965BDA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CDED0E3-F133-A94C-823A-4C2C048E312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9E409E-5C90-584C-BDC0-429C828F161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DDE6FDA-4BD7-6449-9513-3D7B887D5569}"/>
              </a:ext>
            </a:extLst>
          </p:cNvPr>
          <p:cNvSpPr>
            <a:spLocks noGrp="1"/>
          </p:cNvSpPr>
          <p:nvPr>
            <p:ph type="dt" sz="half" idx="10"/>
          </p:nvPr>
        </p:nvSpPr>
        <p:spPr/>
        <p:txBody>
          <a:bodyPr/>
          <a:lstStyle/>
          <a:p>
            <a:fld id="{00A9F091-2857-DD4A-8BD5-F03D714E71CE}" type="datetimeFigureOut">
              <a:rPr lang="en-US" smtClean="0"/>
              <a:t>4/1/21</a:t>
            </a:fld>
            <a:endParaRPr lang="en-US"/>
          </a:p>
        </p:txBody>
      </p:sp>
      <p:sp>
        <p:nvSpPr>
          <p:cNvPr id="6" name="Footer Placeholder 5">
            <a:extLst>
              <a:ext uri="{FF2B5EF4-FFF2-40B4-BE49-F238E27FC236}">
                <a16:creationId xmlns:a16="http://schemas.microsoft.com/office/drawing/2014/main" id="{8BC5A570-74B5-8648-A5E1-1DD38B19D5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8E6451-71AE-034D-BD13-44E95795BD54}"/>
              </a:ext>
            </a:extLst>
          </p:cNvPr>
          <p:cNvSpPr>
            <a:spLocks noGrp="1"/>
          </p:cNvSpPr>
          <p:nvPr>
            <p:ph type="sldNum" sz="quarter" idx="12"/>
          </p:nvPr>
        </p:nvSpPr>
        <p:spPr/>
        <p:txBody>
          <a:bodyPr/>
          <a:lstStyle/>
          <a:p>
            <a:fld id="{498455F2-BBC9-6947-8BF9-31AACC8B5235}" type="slidenum">
              <a:rPr lang="en-US" smtClean="0"/>
              <a:t>‹#›</a:t>
            </a:fld>
            <a:endParaRPr lang="en-US"/>
          </a:p>
        </p:txBody>
      </p:sp>
    </p:spTree>
    <p:extLst>
      <p:ext uri="{BB962C8B-B14F-4D97-AF65-F5344CB8AC3E}">
        <p14:creationId xmlns:p14="http://schemas.microsoft.com/office/powerpoint/2010/main" val="11048737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0C076-4914-8748-BBBB-6748854F0BB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D937367-D014-A64F-A00D-E67A322D67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6CB3D84-7C2A-1C47-8F32-0935CED8C3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EC8350-ABF6-224A-8AE2-871CDE5A46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417AA9E-BDB8-BC4D-94CA-7829B505955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764A585-4106-6E41-B4BA-5DC4B117A85E}"/>
              </a:ext>
            </a:extLst>
          </p:cNvPr>
          <p:cNvSpPr>
            <a:spLocks noGrp="1"/>
          </p:cNvSpPr>
          <p:nvPr>
            <p:ph type="dt" sz="half" idx="10"/>
          </p:nvPr>
        </p:nvSpPr>
        <p:spPr/>
        <p:txBody>
          <a:bodyPr/>
          <a:lstStyle/>
          <a:p>
            <a:fld id="{00A9F091-2857-DD4A-8BD5-F03D714E71CE}" type="datetimeFigureOut">
              <a:rPr lang="en-US" smtClean="0"/>
              <a:t>4/1/21</a:t>
            </a:fld>
            <a:endParaRPr lang="en-US"/>
          </a:p>
        </p:txBody>
      </p:sp>
      <p:sp>
        <p:nvSpPr>
          <p:cNvPr id="8" name="Footer Placeholder 7">
            <a:extLst>
              <a:ext uri="{FF2B5EF4-FFF2-40B4-BE49-F238E27FC236}">
                <a16:creationId xmlns:a16="http://schemas.microsoft.com/office/drawing/2014/main" id="{4E707273-15CF-CD48-8806-369FDAAB775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7A58BC2-2774-654C-88CF-608E9FF325AA}"/>
              </a:ext>
            </a:extLst>
          </p:cNvPr>
          <p:cNvSpPr>
            <a:spLocks noGrp="1"/>
          </p:cNvSpPr>
          <p:nvPr>
            <p:ph type="sldNum" sz="quarter" idx="12"/>
          </p:nvPr>
        </p:nvSpPr>
        <p:spPr/>
        <p:txBody>
          <a:bodyPr/>
          <a:lstStyle/>
          <a:p>
            <a:fld id="{498455F2-BBC9-6947-8BF9-31AACC8B5235}" type="slidenum">
              <a:rPr lang="en-US" smtClean="0"/>
              <a:t>‹#›</a:t>
            </a:fld>
            <a:endParaRPr lang="en-US"/>
          </a:p>
        </p:txBody>
      </p:sp>
    </p:spTree>
    <p:extLst>
      <p:ext uri="{BB962C8B-B14F-4D97-AF65-F5344CB8AC3E}">
        <p14:creationId xmlns:p14="http://schemas.microsoft.com/office/powerpoint/2010/main" val="8752145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A4199-8486-FA4D-8C27-A7A77CB700C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02C0DD7-9074-2A42-ABCE-30F087C69593}"/>
              </a:ext>
            </a:extLst>
          </p:cNvPr>
          <p:cNvSpPr>
            <a:spLocks noGrp="1"/>
          </p:cNvSpPr>
          <p:nvPr>
            <p:ph type="dt" sz="half" idx="10"/>
          </p:nvPr>
        </p:nvSpPr>
        <p:spPr/>
        <p:txBody>
          <a:bodyPr/>
          <a:lstStyle/>
          <a:p>
            <a:fld id="{00A9F091-2857-DD4A-8BD5-F03D714E71CE}" type="datetimeFigureOut">
              <a:rPr lang="en-US" smtClean="0"/>
              <a:t>4/1/21</a:t>
            </a:fld>
            <a:endParaRPr lang="en-US"/>
          </a:p>
        </p:txBody>
      </p:sp>
      <p:sp>
        <p:nvSpPr>
          <p:cNvPr id="4" name="Footer Placeholder 3">
            <a:extLst>
              <a:ext uri="{FF2B5EF4-FFF2-40B4-BE49-F238E27FC236}">
                <a16:creationId xmlns:a16="http://schemas.microsoft.com/office/drawing/2014/main" id="{30CB0FD0-3F10-A241-A53A-04ACE6F65CB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AFD7684-E8B2-1843-8172-81EDB3886155}"/>
              </a:ext>
            </a:extLst>
          </p:cNvPr>
          <p:cNvSpPr>
            <a:spLocks noGrp="1"/>
          </p:cNvSpPr>
          <p:nvPr>
            <p:ph type="sldNum" sz="quarter" idx="12"/>
          </p:nvPr>
        </p:nvSpPr>
        <p:spPr/>
        <p:txBody>
          <a:bodyPr/>
          <a:lstStyle/>
          <a:p>
            <a:fld id="{498455F2-BBC9-6947-8BF9-31AACC8B5235}" type="slidenum">
              <a:rPr lang="en-US" smtClean="0"/>
              <a:t>‹#›</a:t>
            </a:fld>
            <a:endParaRPr lang="en-US"/>
          </a:p>
        </p:txBody>
      </p:sp>
    </p:spTree>
    <p:extLst>
      <p:ext uri="{BB962C8B-B14F-4D97-AF65-F5344CB8AC3E}">
        <p14:creationId xmlns:p14="http://schemas.microsoft.com/office/powerpoint/2010/main" val="31843069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52C0BE3-BC1E-7546-9F99-774EB1ABFBD4}"/>
              </a:ext>
            </a:extLst>
          </p:cNvPr>
          <p:cNvSpPr>
            <a:spLocks noGrp="1"/>
          </p:cNvSpPr>
          <p:nvPr>
            <p:ph type="dt" sz="half" idx="10"/>
          </p:nvPr>
        </p:nvSpPr>
        <p:spPr/>
        <p:txBody>
          <a:bodyPr/>
          <a:lstStyle/>
          <a:p>
            <a:fld id="{00A9F091-2857-DD4A-8BD5-F03D714E71CE}" type="datetimeFigureOut">
              <a:rPr lang="en-US" smtClean="0"/>
              <a:t>4/1/21</a:t>
            </a:fld>
            <a:endParaRPr lang="en-US"/>
          </a:p>
        </p:txBody>
      </p:sp>
      <p:sp>
        <p:nvSpPr>
          <p:cNvPr id="3" name="Footer Placeholder 2">
            <a:extLst>
              <a:ext uri="{FF2B5EF4-FFF2-40B4-BE49-F238E27FC236}">
                <a16:creationId xmlns:a16="http://schemas.microsoft.com/office/drawing/2014/main" id="{FDA443CF-9271-294C-8B11-74FDE1D34AA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DB85813-E42B-7141-BA14-F0714C2AEAF6}"/>
              </a:ext>
            </a:extLst>
          </p:cNvPr>
          <p:cNvSpPr>
            <a:spLocks noGrp="1"/>
          </p:cNvSpPr>
          <p:nvPr>
            <p:ph type="sldNum" sz="quarter" idx="12"/>
          </p:nvPr>
        </p:nvSpPr>
        <p:spPr/>
        <p:txBody>
          <a:bodyPr/>
          <a:lstStyle/>
          <a:p>
            <a:fld id="{498455F2-BBC9-6947-8BF9-31AACC8B5235}" type="slidenum">
              <a:rPr lang="en-US" smtClean="0"/>
              <a:t>‹#›</a:t>
            </a:fld>
            <a:endParaRPr lang="en-US"/>
          </a:p>
        </p:txBody>
      </p:sp>
    </p:spTree>
    <p:extLst>
      <p:ext uri="{BB962C8B-B14F-4D97-AF65-F5344CB8AC3E}">
        <p14:creationId xmlns:p14="http://schemas.microsoft.com/office/powerpoint/2010/main" val="20947637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7047-1689-9A4F-91DD-30E7D9CBE1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1BE81D-BDC4-9441-BC25-CF907AF4A6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4334A30-5F4B-D849-9578-0A3C767E6E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BB70D5E-4B45-9A4F-85D9-AF817F56879A}"/>
              </a:ext>
            </a:extLst>
          </p:cNvPr>
          <p:cNvSpPr>
            <a:spLocks noGrp="1"/>
          </p:cNvSpPr>
          <p:nvPr>
            <p:ph type="dt" sz="half" idx="10"/>
          </p:nvPr>
        </p:nvSpPr>
        <p:spPr/>
        <p:txBody>
          <a:bodyPr/>
          <a:lstStyle/>
          <a:p>
            <a:fld id="{00A9F091-2857-DD4A-8BD5-F03D714E71CE}" type="datetimeFigureOut">
              <a:rPr lang="en-US" smtClean="0"/>
              <a:t>4/1/21</a:t>
            </a:fld>
            <a:endParaRPr lang="en-US"/>
          </a:p>
        </p:txBody>
      </p:sp>
      <p:sp>
        <p:nvSpPr>
          <p:cNvPr id="6" name="Footer Placeholder 5">
            <a:extLst>
              <a:ext uri="{FF2B5EF4-FFF2-40B4-BE49-F238E27FC236}">
                <a16:creationId xmlns:a16="http://schemas.microsoft.com/office/drawing/2014/main" id="{E31B94A4-13C6-FB48-97FE-B9B2A86FFB3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C6DE880-4A75-3047-BA69-6C9FD53B1F20}"/>
              </a:ext>
            </a:extLst>
          </p:cNvPr>
          <p:cNvSpPr>
            <a:spLocks noGrp="1"/>
          </p:cNvSpPr>
          <p:nvPr>
            <p:ph type="sldNum" sz="quarter" idx="12"/>
          </p:nvPr>
        </p:nvSpPr>
        <p:spPr/>
        <p:txBody>
          <a:bodyPr/>
          <a:lstStyle/>
          <a:p>
            <a:fld id="{498455F2-BBC9-6947-8BF9-31AACC8B5235}" type="slidenum">
              <a:rPr lang="en-US" smtClean="0"/>
              <a:t>‹#›</a:t>
            </a:fld>
            <a:endParaRPr lang="en-US"/>
          </a:p>
        </p:txBody>
      </p:sp>
    </p:spTree>
    <p:extLst>
      <p:ext uri="{BB962C8B-B14F-4D97-AF65-F5344CB8AC3E}">
        <p14:creationId xmlns:p14="http://schemas.microsoft.com/office/powerpoint/2010/main" val="2586403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257996-CB17-0F49-BDCD-9C0CEF618B0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C8A38D6-ED6B-F747-8587-1B39AB3310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B013FD5-2ED3-A449-85A3-6BEDBEF0F8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D017390-0CAF-594D-BC47-413F87F3DC4D}"/>
              </a:ext>
            </a:extLst>
          </p:cNvPr>
          <p:cNvSpPr>
            <a:spLocks noGrp="1"/>
          </p:cNvSpPr>
          <p:nvPr>
            <p:ph type="dt" sz="half" idx="10"/>
          </p:nvPr>
        </p:nvSpPr>
        <p:spPr/>
        <p:txBody>
          <a:bodyPr/>
          <a:lstStyle/>
          <a:p>
            <a:fld id="{00A9F091-2857-DD4A-8BD5-F03D714E71CE}" type="datetimeFigureOut">
              <a:rPr lang="en-US" smtClean="0"/>
              <a:t>4/1/21</a:t>
            </a:fld>
            <a:endParaRPr lang="en-US"/>
          </a:p>
        </p:txBody>
      </p:sp>
      <p:sp>
        <p:nvSpPr>
          <p:cNvPr id="6" name="Footer Placeholder 5">
            <a:extLst>
              <a:ext uri="{FF2B5EF4-FFF2-40B4-BE49-F238E27FC236}">
                <a16:creationId xmlns:a16="http://schemas.microsoft.com/office/drawing/2014/main" id="{39FCD0E9-917F-F640-BB7C-135231161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FFCCE9-805F-FC48-AF7D-AE35038C65C0}"/>
              </a:ext>
            </a:extLst>
          </p:cNvPr>
          <p:cNvSpPr>
            <a:spLocks noGrp="1"/>
          </p:cNvSpPr>
          <p:nvPr>
            <p:ph type="sldNum" sz="quarter" idx="12"/>
          </p:nvPr>
        </p:nvSpPr>
        <p:spPr/>
        <p:txBody>
          <a:bodyPr/>
          <a:lstStyle/>
          <a:p>
            <a:fld id="{498455F2-BBC9-6947-8BF9-31AACC8B5235}" type="slidenum">
              <a:rPr lang="en-US" smtClean="0"/>
              <a:t>‹#›</a:t>
            </a:fld>
            <a:endParaRPr lang="en-US"/>
          </a:p>
        </p:txBody>
      </p:sp>
    </p:spTree>
    <p:extLst>
      <p:ext uri="{BB962C8B-B14F-4D97-AF65-F5344CB8AC3E}">
        <p14:creationId xmlns:p14="http://schemas.microsoft.com/office/powerpoint/2010/main" val="2989222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4C0700A-3228-9747-B92F-C40BA6CBA0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BF24A2-E1B1-5542-9F46-9D06568CD3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9A2E47-414F-D640-ACC9-301AD58D06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A9F091-2857-DD4A-8BD5-F03D714E71CE}" type="datetimeFigureOut">
              <a:rPr lang="en-US" smtClean="0"/>
              <a:t>4/1/21</a:t>
            </a:fld>
            <a:endParaRPr lang="en-US"/>
          </a:p>
        </p:txBody>
      </p:sp>
      <p:sp>
        <p:nvSpPr>
          <p:cNvPr id="5" name="Footer Placeholder 4">
            <a:extLst>
              <a:ext uri="{FF2B5EF4-FFF2-40B4-BE49-F238E27FC236}">
                <a16:creationId xmlns:a16="http://schemas.microsoft.com/office/drawing/2014/main" id="{73F244E5-6E3A-0248-BED8-AA74CAAB39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77861D2-2867-F34B-8CF1-C2D17D09E7C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8455F2-BBC9-6947-8BF9-31AACC8B5235}" type="slidenum">
              <a:rPr lang="en-US" smtClean="0"/>
              <a:t>‹#›</a:t>
            </a:fld>
            <a:endParaRPr lang="en-US"/>
          </a:p>
        </p:txBody>
      </p:sp>
    </p:spTree>
    <p:extLst>
      <p:ext uri="{BB962C8B-B14F-4D97-AF65-F5344CB8AC3E}">
        <p14:creationId xmlns:p14="http://schemas.microsoft.com/office/powerpoint/2010/main" val="37357486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miguelangelsantana"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4.tiff"/><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image" Target="../media/image7.tif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001AFEA-2442-4A9F-BA37-8C469F3066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112840B5-953D-5C4D-986A-31644E382B62}"/>
              </a:ext>
            </a:extLst>
          </p:cNvPr>
          <p:cNvSpPr>
            <a:spLocks noGrp="1"/>
          </p:cNvSpPr>
          <p:nvPr>
            <p:ph type="ctrTitle"/>
          </p:nvPr>
        </p:nvSpPr>
        <p:spPr>
          <a:xfrm>
            <a:off x="970908" y="637046"/>
            <a:ext cx="5174207" cy="2971473"/>
          </a:xfrm>
        </p:spPr>
        <p:txBody>
          <a:bodyPr>
            <a:normAutofit/>
          </a:bodyPr>
          <a:lstStyle/>
          <a:p>
            <a:pPr algn="l"/>
            <a:r>
              <a:rPr lang="en-US">
                <a:solidFill>
                  <a:srgbClr val="FFFFFF"/>
                </a:solidFill>
              </a:rPr>
              <a:t>Health Insurance Lead Prediction</a:t>
            </a:r>
          </a:p>
        </p:txBody>
      </p:sp>
      <p:sp>
        <p:nvSpPr>
          <p:cNvPr id="3" name="Subtitle 2">
            <a:extLst>
              <a:ext uri="{FF2B5EF4-FFF2-40B4-BE49-F238E27FC236}">
                <a16:creationId xmlns:a16="http://schemas.microsoft.com/office/drawing/2014/main" id="{3C605200-A409-664A-94A2-76D20D78C8B9}"/>
              </a:ext>
            </a:extLst>
          </p:cNvPr>
          <p:cNvSpPr>
            <a:spLocks noGrp="1"/>
          </p:cNvSpPr>
          <p:nvPr>
            <p:ph type="subTitle" idx="1"/>
          </p:nvPr>
        </p:nvSpPr>
        <p:spPr>
          <a:xfrm>
            <a:off x="970908" y="3700594"/>
            <a:ext cx="5174207" cy="1963486"/>
          </a:xfrm>
        </p:spPr>
        <p:txBody>
          <a:bodyPr>
            <a:normAutofit/>
          </a:bodyPr>
          <a:lstStyle/>
          <a:p>
            <a:pPr algn="l"/>
            <a:r>
              <a:rPr lang="en-US">
                <a:solidFill>
                  <a:srgbClr val="FFFFFF"/>
                </a:solidFill>
              </a:rPr>
              <a:t>Analytics Vidhya | Kaggle Competition</a:t>
            </a:r>
          </a:p>
          <a:p>
            <a:pPr algn="l"/>
            <a:r>
              <a:rPr lang="en-US">
                <a:solidFill>
                  <a:srgbClr val="FFFFFF"/>
                </a:solidFill>
              </a:rPr>
              <a:t>Miguel Angel Santana II, MBA</a:t>
            </a:r>
          </a:p>
          <a:p>
            <a:pPr algn="l"/>
            <a:r>
              <a:rPr lang="en-US">
                <a:solidFill>
                  <a:srgbClr val="FFFFFF"/>
                </a:solidFill>
              </a:rPr>
              <a:t>February 2, 2021</a:t>
            </a:r>
          </a:p>
        </p:txBody>
      </p:sp>
      <p:sp>
        <p:nvSpPr>
          <p:cNvPr id="10" name="Freeform: Shape 9">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Oval 11">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Block Arc 13">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reeform: Shape 15">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4"/>
          </a:solidFill>
          <a:ln w="9525" cap="flat">
            <a:noFill/>
            <a:prstDash val="solid"/>
            <a:miter/>
          </a:ln>
        </p:spPr>
        <p:txBody>
          <a:bodyPr rtlCol="0" anchor="ctr"/>
          <a:lstStyle/>
          <a:p>
            <a:endParaRPr lang="en-US" dirty="0"/>
          </a:p>
        </p:txBody>
      </p:sp>
      <p:cxnSp>
        <p:nvCxnSpPr>
          <p:cNvPr id="18" name="Straight Connector 17">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0" name="Freeform: Shape 19">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22" name="Arc 21">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872052">
            <a:off x="6113252"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35493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F0D498D-7992-7C40-8B1C-DA62539C89E6}"/>
              </a:ext>
            </a:extLst>
          </p:cNvPr>
          <p:cNvSpPr>
            <a:spLocks noGrp="1"/>
          </p:cNvSpPr>
          <p:nvPr>
            <p:ph type="title"/>
          </p:nvPr>
        </p:nvSpPr>
        <p:spPr>
          <a:xfrm>
            <a:off x="609092" y="199899"/>
            <a:ext cx="4500036" cy="915041"/>
          </a:xfrm>
        </p:spPr>
        <p:txBody>
          <a:bodyPr vert="horz" lIns="91440" tIns="45720" rIns="91440" bIns="45720" rtlCol="0" anchor="ctr">
            <a:normAutofit/>
          </a:bodyPr>
          <a:lstStyle/>
          <a:p>
            <a:r>
              <a:rPr lang="en-US" sz="3600" kern="1200" dirty="0">
                <a:latin typeface="+mj-lt"/>
                <a:ea typeface="+mj-ea"/>
                <a:cs typeface="+mj-cs"/>
              </a:rPr>
              <a:t>Feature Selection </a:t>
            </a:r>
            <a:r>
              <a:rPr lang="en-US" sz="1800" dirty="0"/>
              <a:t>c</a:t>
            </a:r>
            <a:r>
              <a:rPr lang="en-US" sz="1800" kern="1200" dirty="0">
                <a:latin typeface="+mj-lt"/>
                <a:ea typeface="+mj-ea"/>
                <a:cs typeface="+mj-cs"/>
              </a:rPr>
              <a:t>ont.</a:t>
            </a:r>
          </a:p>
        </p:txBody>
      </p:sp>
      <p:sp>
        <p:nvSpPr>
          <p:cNvPr id="14" name="Arc 13">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453CE453-D026-9343-A91F-B31E93EF8B0E}"/>
              </a:ext>
            </a:extLst>
          </p:cNvPr>
          <p:cNvSpPr>
            <a:spLocks noGrp="1"/>
          </p:cNvSpPr>
          <p:nvPr>
            <p:ph sz="half" idx="1"/>
          </p:nvPr>
        </p:nvSpPr>
        <p:spPr>
          <a:xfrm>
            <a:off x="609091" y="2435096"/>
            <a:ext cx="4380134" cy="2891995"/>
          </a:xfrm>
        </p:spPr>
        <p:txBody>
          <a:bodyPr vert="horz" lIns="91440" tIns="45720" rIns="91440" bIns="45720" rtlCol="0">
            <a:normAutofit/>
          </a:bodyPr>
          <a:lstStyle/>
          <a:p>
            <a:r>
              <a:rPr lang="en-US" dirty="0">
                <a:solidFill>
                  <a:schemeClr val="bg1"/>
                </a:solidFill>
              </a:rPr>
              <a:t>City Code</a:t>
            </a:r>
          </a:p>
          <a:p>
            <a:pPr lvl="1"/>
            <a:r>
              <a:rPr lang="en-US" dirty="0">
                <a:solidFill>
                  <a:schemeClr val="bg1"/>
                </a:solidFill>
              </a:rPr>
              <a:t>Positive to total response ratio</a:t>
            </a:r>
          </a:p>
          <a:p>
            <a:pPr lvl="1"/>
            <a:r>
              <a:rPr lang="en-US" dirty="0">
                <a:solidFill>
                  <a:schemeClr val="bg1"/>
                </a:solidFill>
              </a:rPr>
              <a:t>Target Clients Living in:</a:t>
            </a:r>
          </a:p>
          <a:p>
            <a:pPr lvl="2"/>
            <a:r>
              <a:rPr lang="en-US" dirty="0">
                <a:solidFill>
                  <a:schemeClr val="bg1"/>
                </a:solidFill>
              </a:rPr>
              <a:t>C1, C2, C13, C23</a:t>
            </a:r>
          </a:p>
          <a:p>
            <a:pPr lvl="2"/>
            <a:r>
              <a:rPr lang="en-US" dirty="0">
                <a:solidFill>
                  <a:schemeClr val="bg1"/>
                </a:solidFill>
              </a:rPr>
              <a:t>C1 &amp; C2 have a similar response ratio but a much larger client volume.</a:t>
            </a:r>
            <a:endParaRPr lang="en-US" dirty="0"/>
          </a:p>
        </p:txBody>
      </p:sp>
      <p:pic>
        <p:nvPicPr>
          <p:cNvPr id="2" name="Picture 1">
            <a:extLst>
              <a:ext uri="{FF2B5EF4-FFF2-40B4-BE49-F238E27FC236}">
                <a16:creationId xmlns:a16="http://schemas.microsoft.com/office/drawing/2014/main" id="{9ECCF7C6-5EFC-0F46-969A-B79C4D1DB8D4}"/>
              </a:ext>
            </a:extLst>
          </p:cNvPr>
          <p:cNvPicPr>
            <a:picLocks noChangeAspect="1"/>
          </p:cNvPicPr>
          <p:nvPr/>
        </p:nvPicPr>
        <p:blipFill>
          <a:blip r:embed="rId2"/>
          <a:stretch>
            <a:fillRect/>
          </a:stretch>
        </p:blipFill>
        <p:spPr>
          <a:xfrm>
            <a:off x="5290182" y="2396358"/>
            <a:ext cx="6556231" cy="4156114"/>
          </a:xfrm>
          <a:prstGeom prst="rect">
            <a:avLst/>
          </a:prstGeom>
        </p:spPr>
      </p:pic>
    </p:spTree>
    <p:extLst>
      <p:ext uri="{BB962C8B-B14F-4D97-AF65-F5344CB8AC3E}">
        <p14:creationId xmlns:p14="http://schemas.microsoft.com/office/powerpoint/2010/main" val="14578191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45D489D-16E1-484D-867B-144368D74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9A496F5-B01E-4BF8-9D1E-C4E53B6F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225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c 12">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2906963" y="1348064"/>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B2735A-8EC5-464E-BD44-D56A18BF1877}"/>
              </a:ext>
            </a:extLst>
          </p:cNvPr>
          <p:cNvSpPr>
            <a:spLocks noGrp="1"/>
          </p:cNvSpPr>
          <p:nvPr>
            <p:ph type="title"/>
          </p:nvPr>
        </p:nvSpPr>
        <p:spPr>
          <a:xfrm>
            <a:off x="251792" y="643467"/>
            <a:ext cx="4041912" cy="1384115"/>
          </a:xfrm>
        </p:spPr>
        <p:txBody>
          <a:bodyPr vert="horz" lIns="91440" tIns="45720" rIns="91440" bIns="45720" rtlCol="0" anchor="ctr">
            <a:normAutofit/>
          </a:bodyPr>
          <a:lstStyle/>
          <a:p>
            <a:r>
              <a:rPr lang="en-US" sz="2800" kern="1200" dirty="0">
                <a:latin typeface="+mj-lt"/>
                <a:ea typeface="+mj-ea"/>
                <a:cs typeface="+mj-cs"/>
              </a:rPr>
              <a:t>Recommendations</a:t>
            </a:r>
          </a:p>
        </p:txBody>
      </p:sp>
      <p:graphicFrame>
        <p:nvGraphicFramePr>
          <p:cNvPr id="5" name="Content Placeholder 2">
            <a:extLst>
              <a:ext uri="{FF2B5EF4-FFF2-40B4-BE49-F238E27FC236}">
                <a16:creationId xmlns:a16="http://schemas.microsoft.com/office/drawing/2014/main" id="{17C842EE-B5F0-433B-8794-8F7D36D6BBC5}"/>
              </a:ext>
            </a:extLst>
          </p:cNvPr>
          <p:cNvGraphicFramePr>
            <a:graphicFrameLocks noGrp="1"/>
          </p:cNvGraphicFramePr>
          <p:nvPr>
            <p:ph sz="half" idx="1"/>
            <p:extLst>
              <p:ext uri="{D42A27DB-BD31-4B8C-83A1-F6EECF244321}">
                <p14:modId xmlns:p14="http://schemas.microsoft.com/office/powerpoint/2010/main" val="3176782950"/>
              </p:ext>
            </p:extLst>
          </p:nvPr>
        </p:nvGraphicFramePr>
        <p:xfrm>
          <a:off x="5237018" y="653693"/>
          <a:ext cx="6303729" cy="55608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B2EF516A-4D87-6E48-98E8-C3976691BF53}"/>
              </a:ext>
            </a:extLst>
          </p:cNvPr>
          <p:cNvSpPr txBox="1"/>
          <p:nvPr/>
        </p:nvSpPr>
        <p:spPr>
          <a:xfrm>
            <a:off x="251792" y="2027582"/>
            <a:ext cx="4041912" cy="3970318"/>
          </a:xfrm>
          <a:prstGeom prst="rect">
            <a:avLst/>
          </a:prstGeom>
          <a:noFill/>
        </p:spPr>
        <p:txBody>
          <a:bodyPr wrap="square" rtlCol="0">
            <a:spAutoFit/>
          </a:bodyPr>
          <a:lstStyle/>
          <a:p>
            <a:r>
              <a:rPr lang="en-US" dirty="0"/>
              <a:t>The model's top 3 features were: </a:t>
            </a:r>
            <a:r>
              <a:rPr lang="en-US" u="sng" dirty="0" err="1"/>
              <a:t>Reco</a:t>
            </a:r>
            <a:r>
              <a:rPr lang="en-US" u="sng" dirty="0"/>
              <a:t> Policy Category</a:t>
            </a:r>
            <a:r>
              <a:rPr lang="en-US" dirty="0"/>
              <a:t>, </a:t>
            </a:r>
            <a:r>
              <a:rPr lang="en-US" u="sng" dirty="0" err="1"/>
              <a:t>Reco</a:t>
            </a:r>
            <a:r>
              <a:rPr lang="en-US" u="sng" dirty="0"/>
              <a:t> Policy Premium</a:t>
            </a:r>
            <a:r>
              <a:rPr lang="en-US" dirty="0"/>
              <a:t> and </a:t>
            </a:r>
            <a:r>
              <a:rPr lang="en-US" u="sng" dirty="0"/>
              <a:t>City Code</a:t>
            </a:r>
            <a:r>
              <a:rPr lang="en-US" dirty="0"/>
              <a:t>.</a:t>
            </a:r>
          </a:p>
          <a:p>
            <a:pPr marL="285750" indent="-285750">
              <a:buFont typeface="Arial" panose="020B0604020202020204" pitchFamily="34" charset="0"/>
              <a:buChar char="•"/>
            </a:pPr>
            <a:r>
              <a:rPr lang="en-US" dirty="0"/>
              <a:t>It is recommended to focus on clients in/with:</a:t>
            </a:r>
          </a:p>
          <a:p>
            <a:pPr marL="742950" lvl="1" indent="-285750">
              <a:buFont typeface="Arial" panose="020B0604020202020204" pitchFamily="34" charset="0"/>
              <a:buChar char="•"/>
            </a:pPr>
            <a:r>
              <a:rPr lang="en-US" dirty="0" err="1"/>
              <a:t>Reco</a:t>
            </a:r>
            <a:r>
              <a:rPr lang="en-US" dirty="0"/>
              <a:t> Policy Categories: 15, 22</a:t>
            </a:r>
          </a:p>
          <a:p>
            <a:pPr marL="742950" lvl="1" indent="-285750">
              <a:buFont typeface="Arial" panose="020B0604020202020204" pitchFamily="34" charset="0"/>
              <a:buChar char="•"/>
            </a:pPr>
            <a:r>
              <a:rPr lang="en-US" dirty="0" err="1"/>
              <a:t>Reco</a:t>
            </a:r>
            <a:r>
              <a:rPr lang="en-US" dirty="0"/>
              <a:t> Policy Premiums: Between $15,000 - $19,999.</a:t>
            </a:r>
          </a:p>
          <a:p>
            <a:pPr marL="742950" lvl="1" indent="-285750">
              <a:buFont typeface="Arial" panose="020B0604020202020204" pitchFamily="34" charset="0"/>
              <a:buChar char="•"/>
            </a:pPr>
            <a:r>
              <a:rPr lang="en-US" dirty="0"/>
              <a:t>City Codes: C1, C2, C13, C23</a:t>
            </a:r>
          </a:p>
          <a:p>
            <a:pPr lvl="1"/>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495171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001AFEA-2442-4A9F-BA37-8C469F3066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itle 6">
            <a:extLst>
              <a:ext uri="{FF2B5EF4-FFF2-40B4-BE49-F238E27FC236}">
                <a16:creationId xmlns:a16="http://schemas.microsoft.com/office/drawing/2014/main" id="{F821D989-5A1B-F84E-9BD6-0A686D097379}"/>
              </a:ext>
            </a:extLst>
          </p:cNvPr>
          <p:cNvSpPr>
            <a:spLocks noGrp="1"/>
          </p:cNvSpPr>
          <p:nvPr>
            <p:ph type="ctrTitle"/>
          </p:nvPr>
        </p:nvSpPr>
        <p:spPr>
          <a:xfrm>
            <a:off x="970908" y="637046"/>
            <a:ext cx="5174207" cy="2971473"/>
          </a:xfrm>
        </p:spPr>
        <p:txBody>
          <a:bodyPr>
            <a:normAutofit/>
          </a:bodyPr>
          <a:lstStyle/>
          <a:p>
            <a:pPr algn="l"/>
            <a:r>
              <a:rPr lang="en-US">
                <a:solidFill>
                  <a:srgbClr val="FFFFFF"/>
                </a:solidFill>
              </a:rPr>
              <a:t>THANK YOU!</a:t>
            </a:r>
          </a:p>
        </p:txBody>
      </p:sp>
      <p:sp>
        <p:nvSpPr>
          <p:cNvPr id="8" name="Subtitle 7">
            <a:extLst>
              <a:ext uri="{FF2B5EF4-FFF2-40B4-BE49-F238E27FC236}">
                <a16:creationId xmlns:a16="http://schemas.microsoft.com/office/drawing/2014/main" id="{33870D20-E218-E043-BEE4-57DF7E2B5438}"/>
              </a:ext>
            </a:extLst>
          </p:cNvPr>
          <p:cNvSpPr>
            <a:spLocks noGrp="1"/>
          </p:cNvSpPr>
          <p:nvPr>
            <p:ph type="subTitle" idx="1"/>
          </p:nvPr>
        </p:nvSpPr>
        <p:spPr>
          <a:xfrm>
            <a:off x="970908" y="3700594"/>
            <a:ext cx="5174207" cy="1963486"/>
          </a:xfrm>
        </p:spPr>
        <p:txBody>
          <a:bodyPr>
            <a:normAutofit lnSpcReduction="10000"/>
          </a:bodyPr>
          <a:lstStyle/>
          <a:p>
            <a:pPr algn="l"/>
            <a:r>
              <a:rPr lang="en-US" sz="2200" dirty="0">
                <a:solidFill>
                  <a:srgbClr val="FFFFFF"/>
                </a:solidFill>
              </a:rPr>
              <a:t>Questions? </a:t>
            </a:r>
          </a:p>
          <a:p>
            <a:pPr algn="l"/>
            <a:r>
              <a:rPr lang="en-US" sz="2200" dirty="0">
                <a:solidFill>
                  <a:srgbClr val="FFFFFF"/>
                </a:solidFill>
              </a:rPr>
              <a:t>Miguel Santana </a:t>
            </a:r>
          </a:p>
          <a:p>
            <a:pPr algn="l"/>
            <a:r>
              <a:rPr lang="en-US" sz="2200" dirty="0">
                <a:solidFill>
                  <a:srgbClr val="FFFFFF"/>
                </a:solidFill>
              </a:rPr>
              <a:t>Contact: santana2.miguel@gmail.com</a:t>
            </a:r>
          </a:p>
          <a:p>
            <a:pPr algn="l"/>
            <a:r>
              <a:rPr lang="en-US" sz="2200" dirty="0">
                <a:solidFill>
                  <a:srgbClr val="FFFFFF"/>
                </a:solidFill>
              </a:rPr>
              <a:t>Additional projects can be found on </a:t>
            </a:r>
            <a:r>
              <a:rPr lang="en-US" sz="2200" dirty="0" err="1">
                <a:solidFill>
                  <a:srgbClr val="FFFFFF"/>
                </a:solidFill>
              </a:rPr>
              <a:t>Github</a:t>
            </a:r>
            <a:r>
              <a:rPr lang="en-US" sz="2200" dirty="0">
                <a:solidFill>
                  <a:srgbClr val="FFFFFF"/>
                </a:solidFill>
              </a:rPr>
              <a:t>. </a:t>
            </a:r>
          </a:p>
          <a:p>
            <a:pPr algn="l"/>
            <a:r>
              <a:rPr lang="en-US" sz="2200" dirty="0">
                <a:solidFill>
                  <a:srgbClr val="FFFFFF"/>
                </a:solidFill>
              </a:rPr>
              <a:t>Username: </a:t>
            </a:r>
            <a:r>
              <a:rPr lang="en-US" sz="2200" dirty="0">
                <a:solidFill>
                  <a:srgbClr val="FFFFFF"/>
                </a:solidFill>
                <a:hlinkClick r:id="rId2"/>
              </a:rPr>
              <a:t>miguelangelsantana</a:t>
            </a:r>
            <a:endParaRPr lang="en-US" sz="2200" dirty="0">
              <a:solidFill>
                <a:srgbClr val="FFFFFF"/>
              </a:solidFill>
            </a:endParaRPr>
          </a:p>
        </p:txBody>
      </p:sp>
      <p:sp>
        <p:nvSpPr>
          <p:cNvPr id="15" name="Freeform: Shape 14">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Oval 16">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Block Arc 18">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Freeform: Shape 20">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4"/>
          </a:solidFill>
          <a:ln w="9525" cap="flat">
            <a:noFill/>
            <a:prstDash val="solid"/>
            <a:miter/>
          </a:ln>
        </p:spPr>
        <p:txBody>
          <a:bodyPr rtlCol="0" anchor="ctr"/>
          <a:lstStyle/>
          <a:p>
            <a:endParaRPr lang="en-US" dirty="0"/>
          </a:p>
        </p:txBody>
      </p:sp>
      <p:cxnSp>
        <p:nvCxnSpPr>
          <p:cNvPr id="23" name="Straight Connector 22">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5" name="Freeform: Shape 24">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27" name="Arc 26">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872052">
            <a:off x="6113252"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53692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837543A-6020-4505-A233-C9DB4BF740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2B83D6-0B86-694E-A165-A8380D07F553}"/>
              </a:ext>
            </a:extLst>
          </p:cNvPr>
          <p:cNvSpPr>
            <a:spLocks noGrp="1"/>
          </p:cNvSpPr>
          <p:nvPr>
            <p:ph type="title"/>
          </p:nvPr>
        </p:nvSpPr>
        <p:spPr>
          <a:xfrm>
            <a:off x="838200" y="365125"/>
            <a:ext cx="5558489" cy="1325563"/>
          </a:xfrm>
        </p:spPr>
        <p:txBody>
          <a:bodyPr>
            <a:normAutofit/>
          </a:bodyPr>
          <a:lstStyle/>
          <a:p>
            <a:r>
              <a:rPr lang="en-US" dirty="0"/>
              <a:t>Introduction</a:t>
            </a:r>
          </a:p>
        </p:txBody>
      </p:sp>
      <p:sp>
        <p:nvSpPr>
          <p:cNvPr id="10" name="Freeform: Shape 9">
            <a:extLst>
              <a:ext uri="{FF2B5EF4-FFF2-40B4-BE49-F238E27FC236}">
                <a16:creationId xmlns:a16="http://schemas.microsoft.com/office/drawing/2014/main" id="{35B16301-FB18-48BA-A6DD-C37CAF6F9A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08AE4900-1B81-F64F-B19F-65B411D1E418}"/>
              </a:ext>
            </a:extLst>
          </p:cNvPr>
          <p:cNvSpPr>
            <a:spLocks noGrp="1"/>
          </p:cNvSpPr>
          <p:nvPr>
            <p:ph idx="1"/>
          </p:nvPr>
        </p:nvSpPr>
        <p:spPr>
          <a:xfrm>
            <a:off x="838200" y="1825625"/>
            <a:ext cx="5558489" cy="4351338"/>
          </a:xfrm>
        </p:spPr>
        <p:txBody>
          <a:bodyPr>
            <a:normAutofit/>
          </a:bodyPr>
          <a:lstStyle/>
          <a:p>
            <a:r>
              <a:rPr lang="en-US" dirty="0"/>
              <a:t>Methodology</a:t>
            </a:r>
          </a:p>
          <a:p>
            <a:r>
              <a:rPr lang="en-US" dirty="0"/>
              <a:t>Data Processing</a:t>
            </a:r>
          </a:p>
          <a:p>
            <a:r>
              <a:rPr lang="en-US" dirty="0"/>
              <a:t>Model Selection</a:t>
            </a:r>
          </a:p>
          <a:p>
            <a:pPr lvl="1"/>
            <a:r>
              <a:rPr lang="en-US" dirty="0"/>
              <a:t>Validation</a:t>
            </a:r>
          </a:p>
          <a:p>
            <a:r>
              <a:rPr lang="en-US" dirty="0"/>
              <a:t>Interpret Results</a:t>
            </a:r>
          </a:p>
          <a:p>
            <a:pPr lvl="1"/>
            <a:r>
              <a:rPr lang="en-US" dirty="0"/>
              <a:t>Feature Selection</a:t>
            </a:r>
          </a:p>
          <a:p>
            <a:r>
              <a:rPr lang="en-US" dirty="0"/>
              <a:t>Recommendations</a:t>
            </a:r>
          </a:p>
          <a:p>
            <a:pPr lvl="1"/>
            <a:r>
              <a:rPr lang="en-US" dirty="0"/>
              <a:t>Limitations &amp; Future Work</a:t>
            </a:r>
          </a:p>
          <a:p>
            <a:r>
              <a:rPr lang="en-US" dirty="0"/>
              <a:t>Thank You</a:t>
            </a:r>
          </a:p>
        </p:txBody>
      </p:sp>
      <p:sp>
        <p:nvSpPr>
          <p:cNvPr id="12" name="Oval 11">
            <a:extLst>
              <a:ext uri="{FF2B5EF4-FFF2-40B4-BE49-F238E27FC236}">
                <a16:creationId xmlns:a16="http://schemas.microsoft.com/office/drawing/2014/main" id="{C3C0D90E-074A-4F52-9B11-B52BEF4BCB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Block Arc 13">
            <a:extLst>
              <a:ext uri="{FF2B5EF4-FFF2-40B4-BE49-F238E27FC236}">
                <a16:creationId xmlns:a16="http://schemas.microsoft.com/office/drawing/2014/main" id="{CABBD4C1-E6F8-46F6-8152-A8A97490BF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Freeform: Shape 15">
            <a:extLst>
              <a:ext uri="{FF2B5EF4-FFF2-40B4-BE49-F238E27FC236}">
                <a16:creationId xmlns:a16="http://schemas.microsoft.com/office/drawing/2014/main" id="{83BA5EF5-1FE9-4BF9-83BB-269BCDDF61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18" name="Straight Connector 17">
            <a:extLst>
              <a:ext uri="{FF2B5EF4-FFF2-40B4-BE49-F238E27FC236}">
                <a16:creationId xmlns:a16="http://schemas.microsoft.com/office/drawing/2014/main" id="{4B3BCACB-5880-460B-9606-8C433A9AF9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0" name="Freeform: Shape 19">
            <a:extLst>
              <a:ext uri="{FF2B5EF4-FFF2-40B4-BE49-F238E27FC236}">
                <a16:creationId xmlns:a16="http://schemas.microsoft.com/office/drawing/2014/main" id="{88853921-7BC9-4BDE-ACAB-133C683C82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2" name="Arc 21">
            <a:extLst>
              <a:ext uri="{FF2B5EF4-FFF2-40B4-BE49-F238E27FC236}">
                <a16:creationId xmlns:a16="http://schemas.microsoft.com/office/drawing/2014/main" id="{09192968-3AE7-4470-A61C-97294BB927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4" name="Freeform: Shape 23">
            <a:extLst>
              <a:ext uri="{FF2B5EF4-FFF2-40B4-BE49-F238E27FC236}">
                <a16:creationId xmlns:a16="http://schemas.microsoft.com/office/drawing/2014/main" id="{3AB72E55-43E4-4356-BFE8-E2102CB0B5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370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6E43B18-B32C-EF4B-8F20-F5A6FD04530F}"/>
              </a:ext>
            </a:extLst>
          </p:cNvPr>
          <p:cNvSpPr>
            <a:spLocks noGrp="1"/>
          </p:cNvSpPr>
          <p:nvPr>
            <p:ph type="title"/>
          </p:nvPr>
        </p:nvSpPr>
        <p:spPr>
          <a:xfrm>
            <a:off x="838200" y="365125"/>
            <a:ext cx="10515600" cy="1325563"/>
          </a:xfrm>
        </p:spPr>
        <p:txBody>
          <a:bodyPr>
            <a:normAutofit/>
          </a:bodyPr>
          <a:lstStyle/>
          <a:p>
            <a:r>
              <a:rPr lang="en-US" dirty="0"/>
              <a:t>Methodology</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AEDA7C6B-0577-4A4D-BC13-82DF8B4CA98F}"/>
              </a:ext>
            </a:extLst>
          </p:cNvPr>
          <p:cNvSpPr>
            <a:spLocks noGrp="1"/>
          </p:cNvSpPr>
          <p:nvPr>
            <p:ph idx="1"/>
          </p:nvPr>
        </p:nvSpPr>
        <p:spPr>
          <a:xfrm>
            <a:off x="838200" y="1825625"/>
            <a:ext cx="10515600" cy="4351338"/>
          </a:xfrm>
        </p:spPr>
        <p:txBody>
          <a:bodyPr>
            <a:normAutofit/>
          </a:bodyPr>
          <a:lstStyle/>
          <a:p>
            <a:r>
              <a:rPr lang="en-US" dirty="0" err="1"/>
              <a:t>FinMan</a:t>
            </a:r>
            <a:r>
              <a:rPr lang="en-US" dirty="0"/>
              <a:t> Company is looking to cross sell insurance products to new and existing customers. </a:t>
            </a:r>
          </a:p>
          <a:p>
            <a:r>
              <a:rPr lang="en-US" dirty="0"/>
              <a:t>Insurance policies are offered to clients based on website landing and consumer choice (election to fill out forms). </a:t>
            </a:r>
          </a:p>
          <a:p>
            <a:r>
              <a:rPr lang="en-US" dirty="0" err="1"/>
              <a:t>FinMan</a:t>
            </a:r>
            <a:r>
              <a:rPr lang="en-US" dirty="0"/>
              <a:t> company would like to classify positive leads for outreach programs using machine learning.</a:t>
            </a:r>
          </a:p>
        </p:txBody>
      </p:sp>
    </p:spTree>
    <p:extLst>
      <p:ext uri="{BB962C8B-B14F-4D97-AF65-F5344CB8AC3E}">
        <p14:creationId xmlns:p14="http://schemas.microsoft.com/office/powerpoint/2010/main" val="28150767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1EA09E1-E318-0340-85F8-82752D96BB0A}"/>
              </a:ext>
            </a:extLst>
          </p:cNvPr>
          <p:cNvSpPr>
            <a:spLocks noGrp="1"/>
          </p:cNvSpPr>
          <p:nvPr>
            <p:ph type="title"/>
          </p:nvPr>
        </p:nvSpPr>
        <p:spPr>
          <a:xfrm>
            <a:off x="838200" y="365125"/>
            <a:ext cx="10515600" cy="1325563"/>
          </a:xfrm>
        </p:spPr>
        <p:txBody>
          <a:bodyPr>
            <a:normAutofit/>
          </a:bodyPr>
          <a:lstStyle/>
          <a:p>
            <a:r>
              <a:rPr lang="en-US" dirty="0"/>
              <a:t>Data Processing</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E9BD624D-7484-3644-80CD-608661F56A28}"/>
              </a:ext>
            </a:extLst>
          </p:cNvPr>
          <p:cNvSpPr>
            <a:spLocks noGrp="1"/>
          </p:cNvSpPr>
          <p:nvPr>
            <p:ph idx="1"/>
          </p:nvPr>
        </p:nvSpPr>
        <p:spPr>
          <a:xfrm>
            <a:off x="838200" y="1825625"/>
            <a:ext cx="4353605" cy="4351338"/>
          </a:xfrm>
        </p:spPr>
        <p:txBody>
          <a:bodyPr>
            <a:normAutofit/>
          </a:bodyPr>
          <a:lstStyle/>
          <a:p>
            <a:r>
              <a:rPr lang="en-US" dirty="0"/>
              <a:t>OSEMN Framework</a:t>
            </a:r>
          </a:p>
          <a:p>
            <a:r>
              <a:rPr lang="en-US" dirty="0"/>
              <a:t>Key Decisions:</a:t>
            </a:r>
          </a:p>
          <a:p>
            <a:pPr lvl="1"/>
            <a:r>
              <a:rPr lang="en-US" dirty="0"/>
              <a:t>Filling missing values</a:t>
            </a:r>
          </a:p>
          <a:p>
            <a:pPr lvl="1"/>
            <a:r>
              <a:rPr lang="en-US" dirty="0"/>
              <a:t>Feature engineering</a:t>
            </a:r>
          </a:p>
          <a:p>
            <a:pPr lvl="2"/>
            <a:r>
              <a:rPr lang="en-US" dirty="0"/>
              <a:t>Average Age</a:t>
            </a:r>
          </a:p>
          <a:p>
            <a:pPr lvl="2"/>
            <a:r>
              <a:rPr lang="en-US" dirty="0"/>
              <a:t>Long Term Customer</a:t>
            </a:r>
          </a:p>
          <a:p>
            <a:pPr lvl="2"/>
            <a:r>
              <a:rPr lang="en-US" dirty="0"/>
              <a:t>Primary Age – Premium Factor</a:t>
            </a:r>
          </a:p>
        </p:txBody>
      </p:sp>
      <p:pic>
        <p:nvPicPr>
          <p:cNvPr id="7" name="Picture 6" descr="Timeline&#10;&#10;Description automatically generated">
            <a:extLst>
              <a:ext uri="{FF2B5EF4-FFF2-40B4-BE49-F238E27FC236}">
                <a16:creationId xmlns:a16="http://schemas.microsoft.com/office/drawing/2014/main" id="{7B3C2714-A16D-2F41-B860-0511EB5065C3}"/>
              </a:ext>
            </a:extLst>
          </p:cNvPr>
          <p:cNvPicPr>
            <a:picLocks noChangeAspect="1"/>
          </p:cNvPicPr>
          <p:nvPr/>
        </p:nvPicPr>
        <p:blipFill>
          <a:blip r:embed="rId2"/>
          <a:stretch>
            <a:fillRect/>
          </a:stretch>
        </p:blipFill>
        <p:spPr>
          <a:xfrm>
            <a:off x="5191805" y="1825624"/>
            <a:ext cx="6569847" cy="3539918"/>
          </a:xfrm>
          <a:prstGeom prst="rect">
            <a:avLst/>
          </a:prstGeom>
        </p:spPr>
      </p:pic>
    </p:spTree>
    <p:extLst>
      <p:ext uri="{BB962C8B-B14F-4D97-AF65-F5344CB8AC3E}">
        <p14:creationId xmlns:p14="http://schemas.microsoft.com/office/powerpoint/2010/main" val="2835244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0">
            <a:extLst>
              <a:ext uri="{FF2B5EF4-FFF2-40B4-BE49-F238E27FC236}">
                <a16:creationId xmlns:a16="http://schemas.microsoft.com/office/drawing/2014/main" id="{D842BA8B-5B46-6841-B899-42881157F3C8}"/>
              </a:ext>
            </a:extLst>
          </p:cNvPr>
          <p:cNvSpPr>
            <a:spLocks noGrp="1"/>
          </p:cNvSpPr>
          <p:nvPr>
            <p:ph type="title"/>
          </p:nvPr>
        </p:nvSpPr>
        <p:spPr>
          <a:xfrm>
            <a:off x="838200" y="365125"/>
            <a:ext cx="10515600" cy="1325563"/>
          </a:xfrm>
        </p:spPr>
        <p:txBody>
          <a:bodyPr>
            <a:normAutofit/>
          </a:bodyPr>
          <a:lstStyle/>
          <a:p>
            <a:r>
              <a:rPr lang="en-US" sz="5400" dirty="0"/>
              <a:t>Model Selection</a:t>
            </a:r>
          </a:p>
        </p:txBody>
      </p:sp>
      <p:sp>
        <p:nvSpPr>
          <p:cNvPr id="19"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ntent Placeholder 11">
            <a:extLst>
              <a:ext uri="{FF2B5EF4-FFF2-40B4-BE49-F238E27FC236}">
                <a16:creationId xmlns:a16="http://schemas.microsoft.com/office/drawing/2014/main" id="{B50C933D-3BC2-9F44-8CFF-9F4C0CDE3DE6}"/>
              </a:ext>
            </a:extLst>
          </p:cNvPr>
          <p:cNvSpPr>
            <a:spLocks noGrp="1"/>
          </p:cNvSpPr>
          <p:nvPr>
            <p:ph idx="1"/>
          </p:nvPr>
        </p:nvSpPr>
        <p:spPr>
          <a:xfrm>
            <a:off x="838200" y="1929384"/>
            <a:ext cx="4777409" cy="4251960"/>
          </a:xfrm>
        </p:spPr>
        <p:txBody>
          <a:bodyPr>
            <a:normAutofit/>
          </a:bodyPr>
          <a:lstStyle/>
          <a:p>
            <a:r>
              <a:rPr lang="en-US" sz="2200" dirty="0"/>
              <a:t>Preliminary models were run to narrow down our selection. </a:t>
            </a:r>
          </a:p>
          <a:p>
            <a:r>
              <a:rPr lang="en-US" sz="2200" dirty="0"/>
              <a:t>The primary model was selected by considering AUC and overall Accuracy.</a:t>
            </a:r>
          </a:p>
          <a:p>
            <a:r>
              <a:rPr lang="en-US" sz="2200" dirty="0"/>
              <a:t>A grid search was performed in order to improve performance. </a:t>
            </a:r>
          </a:p>
        </p:txBody>
      </p:sp>
      <p:pic>
        <p:nvPicPr>
          <p:cNvPr id="13" name="Picture 12">
            <a:extLst>
              <a:ext uri="{FF2B5EF4-FFF2-40B4-BE49-F238E27FC236}">
                <a16:creationId xmlns:a16="http://schemas.microsoft.com/office/drawing/2014/main" id="{20A37C44-45AD-0A4D-8518-E2C4936C6A29}"/>
              </a:ext>
            </a:extLst>
          </p:cNvPr>
          <p:cNvPicPr>
            <a:picLocks noChangeAspect="1"/>
          </p:cNvPicPr>
          <p:nvPr/>
        </p:nvPicPr>
        <p:blipFill>
          <a:blip r:embed="rId2"/>
          <a:stretch>
            <a:fillRect/>
          </a:stretch>
        </p:blipFill>
        <p:spPr>
          <a:xfrm>
            <a:off x="6094476" y="1929384"/>
            <a:ext cx="5559139" cy="4587965"/>
          </a:xfrm>
          <a:prstGeom prst="rect">
            <a:avLst/>
          </a:prstGeom>
        </p:spPr>
      </p:pic>
    </p:spTree>
    <p:extLst>
      <p:ext uri="{BB962C8B-B14F-4D97-AF65-F5344CB8AC3E}">
        <p14:creationId xmlns:p14="http://schemas.microsoft.com/office/powerpoint/2010/main" val="2130961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6F1F2C8-798B-4CCE-A851-94AFAF350B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ADDE8E61-818E-B445-ACAA-402BE33FB831}"/>
              </a:ext>
            </a:extLst>
          </p:cNvPr>
          <p:cNvSpPr>
            <a:spLocks noGrp="1"/>
          </p:cNvSpPr>
          <p:nvPr>
            <p:ph type="title"/>
          </p:nvPr>
        </p:nvSpPr>
        <p:spPr>
          <a:xfrm>
            <a:off x="134406" y="224364"/>
            <a:ext cx="5425781" cy="719854"/>
          </a:xfrm>
        </p:spPr>
        <p:txBody>
          <a:bodyPr vert="horz" lIns="91440" tIns="45720" rIns="91440" bIns="45720" rtlCol="0" anchor="b">
            <a:normAutofit fontScale="90000"/>
          </a:bodyPr>
          <a:lstStyle/>
          <a:p>
            <a:r>
              <a:rPr lang="en-US" sz="4800" kern="1200" dirty="0">
                <a:solidFill>
                  <a:schemeClr val="tx1"/>
                </a:solidFill>
                <a:latin typeface="+mj-lt"/>
                <a:ea typeface="+mj-ea"/>
                <a:cs typeface="+mj-cs"/>
              </a:rPr>
              <a:t>Validation</a:t>
            </a:r>
          </a:p>
        </p:txBody>
      </p:sp>
      <p:sp>
        <p:nvSpPr>
          <p:cNvPr id="6" name="Text Placeholder 5">
            <a:extLst>
              <a:ext uri="{FF2B5EF4-FFF2-40B4-BE49-F238E27FC236}">
                <a16:creationId xmlns:a16="http://schemas.microsoft.com/office/drawing/2014/main" id="{2BF11F5E-231B-434E-8770-8B7E221246FD}"/>
              </a:ext>
            </a:extLst>
          </p:cNvPr>
          <p:cNvSpPr>
            <a:spLocks noGrp="1"/>
          </p:cNvSpPr>
          <p:nvPr>
            <p:ph type="body" sz="half" idx="2"/>
          </p:nvPr>
        </p:nvSpPr>
        <p:spPr>
          <a:xfrm>
            <a:off x="134405" y="983627"/>
            <a:ext cx="5425781" cy="437533"/>
          </a:xfrm>
        </p:spPr>
        <p:txBody>
          <a:bodyPr vert="horz" lIns="91440" tIns="45720" rIns="91440" bIns="45720" rtlCol="0">
            <a:normAutofit/>
          </a:bodyPr>
          <a:lstStyle/>
          <a:p>
            <a:r>
              <a:rPr lang="en-US" sz="2400" kern="1200" dirty="0">
                <a:solidFill>
                  <a:schemeClr val="tx1"/>
                </a:solidFill>
                <a:latin typeface="+mn-lt"/>
                <a:ea typeface="+mn-ea"/>
                <a:cs typeface="+mn-cs"/>
              </a:rPr>
              <a:t>After the grid search the model scored:</a:t>
            </a:r>
          </a:p>
        </p:txBody>
      </p:sp>
      <p:sp>
        <p:nvSpPr>
          <p:cNvPr id="13" name="Freeform: Shape 12">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Oval 14">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Block Arc 16">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02394"/>
            <a:ext cx="2387600" cy="2387600"/>
          </a:xfrm>
          <a:prstGeom prst="blockArc">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Freeform: Shape 18">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6"/>
          </a:solidFill>
          <a:ln w="9525" cap="flat">
            <a:noFill/>
            <a:prstDash val="solid"/>
            <a:miter/>
          </a:ln>
        </p:spPr>
        <p:txBody>
          <a:bodyPr rtlCol="0" anchor="ctr"/>
          <a:lstStyle/>
          <a:p>
            <a:endParaRPr lang="en-US" dirty="0"/>
          </a:p>
        </p:txBody>
      </p:sp>
      <p:cxnSp>
        <p:nvCxnSpPr>
          <p:cNvPr id="21" name="Straight Connector 20">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3" name="Freeform: Shape 22">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25" name="Arc 24">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992895">
            <a:off x="6086940"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7" name="Freeform: Shape 26">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DC05659-2045-D740-97A7-9B49B949FD48}"/>
              </a:ext>
            </a:extLst>
          </p:cNvPr>
          <p:cNvPicPr>
            <a:picLocks noChangeAspect="1"/>
          </p:cNvPicPr>
          <p:nvPr/>
        </p:nvPicPr>
        <p:blipFill>
          <a:blip r:embed="rId2"/>
          <a:stretch>
            <a:fillRect/>
          </a:stretch>
        </p:blipFill>
        <p:spPr>
          <a:xfrm>
            <a:off x="64288" y="1666714"/>
            <a:ext cx="6567527" cy="5058323"/>
          </a:xfrm>
          <a:prstGeom prst="rect">
            <a:avLst/>
          </a:prstGeom>
        </p:spPr>
      </p:pic>
    </p:spTree>
    <p:extLst>
      <p:ext uri="{BB962C8B-B14F-4D97-AF65-F5344CB8AC3E}">
        <p14:creationId xmlns:p14="http://schemas.microsoft.com/office/powerpoint/2010/main" val="2605529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45D489D-16E1-484D-867B-144368D74B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9A496F5-B01E-4BF8-9D1E-C4E53B6F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5225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c 15">
            <a:extLst>
              <a:ext uri="{FF2B5EF4-FFF2-40B4-BE49-F238E27FC236}">
                <a16:creationId xmlns:a16="http://schemas.microsoft.com/office/drawing/2014/main" id="{6E895C8D-1379-40B8-8B1B-B6F5AEAF0A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2906963" y="1348064"/>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5" name="Title 4">
            <a:extLst>
              <a:ext uri="{FF2B5EF4-FFF2-40B4-BE49-F238E27FC236}">
                <a16:creationId xmlns:a16="http://schemas.microsoft.com/office/drawing/2014/main" id="{22560D97-94A8-3D49-AD63-66C2ED4E42DA}"/>
              </a:ext>
            </a:extLst>
          </p:cNvPr>
          <p:cNvSpPr>
            <a:spLocks noGrp="1"/>
          </p:cNvSpPr>
          <p:nvPr>
            <p:ph type="title"/>
          </p:nvPr>
        </p:nvSpPr>
        <p:spPr>
          <a:xfrm>
            <a:off x="6033302" y="462673"/>
            <a:ext cx="4899741" cy="1622655"/>
          </a:xfrm>
        </p:spPr>
        <p:txBody>
          <a:bodyPr>
            <a:normAutofit/>
          </a:bodyPr>
          <a:lstStyle/>
          <a:p>
            <a:r>
              <a:rPr lang="en-US" dirty="0"/>
              <a:t>Interpret Results</a:t>
            </a:r>
          </a:p>
        </p:txBody>
      </p:sp>
      <p:graphicFrame>
        <p:nvGraphicFramePr>
          <p:cNvPr id="8" name="Content Placeholder 5">
            <a:extLst>
              <a:ext uri="{FF2B5EF4-FFF2-40B4-BE49-F238E27FC236}">
                <a16:creationId xmlns:a16="http://schemas.microsoft.com/office/drawing/2014/main" id="{B06828CF-A916-4469-B153-5E6A70D1EB93}"/>
              </a:ext>
            </a:extLst>
          </p:cNvPr>
          <p:cNvGraphicFramePr>
            <a:graphicFrameLocks noGrp="1"/>
          </p:cNvGraphicFramePr>
          <p:nvPr>
            <p:ph idx="1"/>
            <p:extLst>
              <p:ext uri="{D42A27DB-BD31-4B8C-83A1-F6EECF244321}">
                <p14:modId xmlns:p14="http://schemas.microsoft.com/office/powerpoint/2010/main" val="2582128451"/>
              </p:ext>
            </p:extLst>
          </p:nvPr>
        </p:nvGraphicFramePr>
        <p:xfrm>
          <a:off x="159026" y="1637668"/>
          <a:ext cx="4204252" cy="41936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6">
            <a:extLst>
              <a:ext uri="{FF2B5EF4-FFF2-40B4-BE49-F238E27FC236}">
                <a16:creationId xmlns:a16="http://schemas.microsoft.com/office/drawing/2014/main" id="{3CB67778-986B-BA43-B48C-1BBFA4B7E2EC}"/>
              </a:ext>
            </a:extLst>
          </p:cNvPr>
          <p:cNvPicPr>
            <a:picLocks noChangeAspect="1"/>
          </p:cNvPicPr>
          <p:nvPr/>
        </p:nvPicPr>
        <p:blipFill>
          <a:blip r:embed="rId7"/>
          <a:stretch>
            <a:fillRect/>
          </a:stretch>
        </p:blipFill>
        <p:spPr>
          <a:xfrm>
            <a:off x="4522304" y="2649293"/>
            <a:ext cx="7669696" cy="3685015"/>
          </a:xfrm>
          <a:prstGeom prst="rect">
            <a:avLst/>
          </a:prstGeom>
        </p:spPr>
      </p:pic>
    </p:spTree>
    <p:extLst>
      <p:ext uri="{BB962C8B-B14F-4D97-AF65-F5344CB8AC3E}">
        <p14:creationId xmlns:p14="http://schemas.microsoft.com/office/powerpoint/2010/main" val="3167617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F0D498D-7992-7C40-8B1C-DA62539C89E6}"/>
              </a:ext>
            </a:extLst>
          </p:cNvPr>
          <p:cNvSpPr>
            <a:spLocks noGrp="1"/>
          </p:cNvSpPr>
          <p:nvPr>
            <p:ph type="title"/>
          </p:nvPr>
        </p:nvSpPr>
        <p:spPr>
          <a:xfrm>
            <a:off x="609092" y="199899"/>
            <a:ext cx="4500036" cy="915041"/>
          </a:xfrm>
        </p:spPr>
        <p:txBody>
          <a:bodyPr vert="horz" lIns="91440" tIns="45720" rIns="91440" bIns="45720" rtlCol="0" anchor="ctr">
            <a:normAutofit/>
          </a:bodyPr>
          <a:lstStyle/>
          <a:p>
            <a:r>
              <a:rPr lang="en-US" sz="3600" kern="1200" dirty="0">
                <a:latin typeface="+mj-lt"/>
                <a:ea typeface="+mj-ea"/>
                <a:cs typeface="+mj-cs"/>
              </a:rPr>
              <a:t>Feature Selection </a:t>
            </a:r>
            <a:r>
              <a:rPr lang="en-US" sz="1800" dirty="0"/>
              <a:t>c</a:t>
            </a:r>
            <a:r>
              <a:rPr lang="en-US" sz="1800" kern="1200" dirty="0">
                <a:latin typeface="+mj-lt"/>
                <a:ea typeface="+mj-ea"/>
                <a:cs typeface="+mj-cs"/>
              </a:rPr>
              <a:t>ont.</a:t>
            </a:r>
          </a:p>
        </p:txBody>
      </p:sp>
      <p:sp>
        <p:nvSpPr>
          <p:cNvPr id="14" name="Arc 13">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453CE453-D026-9343-A91F-B31E93EF8B0E}"/>
              </a:ext>
            </a:extLst>
          </p:cNvPr>
          <p:cNvSpPr>
            <a:spLocks noGrp="1"/>
          </p:cNvSpPr>
          <p:nvPr>
            <p:ph sz="half" idx="1"/>
          </p:nvPr>
        </p:nvSpPr>
        <p:spPr>
          <a:xfrm>
            <a:off x="609091" y="2435097"/>
            <a:ext cx="4380134" cy="2341804"/>
          </a:xfrm>
        </p:spPr>
        <p:txBody>
          <a:bodyPr vert="horz" lIns="91440" tIns="45720" rIns="91440" bIns="45720" rtlCol="0">
            <a:normAutofit/>
          </a:bodyPr>
          <a:lstStyle/>
          <a:p>
            <a:r>
              <a:rPr lang="en-US" dirty="0" err="1">
                <a:solidFill>
                  <a:schemeClr val="bg1"/>
                </a:solidFill>
              </a:rPr>
              <a:t>Reco</a:t>
            </a:r>
            <a:r>
              <a:rPr lang="en-US" dirty="0">
                <a:solidFill>
                  <a:schemeClr val="bg1"/>
                </a:solidFill>
              </a:rPr>
              <a:t> Policy Category</a:t>
            </a:r>
          </a:p>
          <a:p>
            <a:pPr lvl="1"/>
            <a:r>
              <a:rPr lang="en-US" dirty="0">
                <a:solidFill>
                  <a:schemeClr val="bg1"/>
                </a:solidFill>
              </a:rPr>
              <a:t>Positive to total response ratio</a:t>
            </a:r>
          </a:p>
          <a:p>
            <a:pPr lvl="1"/>
            <a:r>
              <a:rPr lang="en-US" dirty="0">
                <a:solidFill>
                  <a:schemeClr val="bg1"/>
                </a:solidFill>
              </a:rPr>
              <a:t>Target Policy Categories</a:t>
            </a:r>
          </a:p>
          <a:p>
            <a:pPr lvl="2"/>
            <a:r>
              <a:rPr lang="en-US" dirty="0">
                <a:solidFill>
                  <a:schemeClr val="bg1"/>
                </a:solidFill>
              </a:rPr>
              <a:t>15</a:t>
            </a:r>
          </a:p>
          <a:p>
            <a:pPr lvl="2"/>
            <a:r>
              <a:rPr lang="en-US" dirty="0">
                <a:solidFill>
                  <a:schemeClr val="bg1"/>
                </a:solidFill>
              </a:rPr>
              <a:t>22</a:t>
            </a:r>
          </a:p>
          <a:p>
            <a:pPr marL="914400" lvl="2"/>
            <a:endParaRPr lang="en-US" dirty="0"/>
          </a:p>
        </p:txBody>
      </p:sp>
      <p:pic>
        <p:nvPicPr>
          <p:cNvPr id="2" name="Picture 1">
            <a:extLst>
              <a:ext uri="{FF2B5EF4-FFF2-40B4-BE49-F238E27FC236}">
                <a16:creationId xmlns:a16="http://schemas.microsoft.com/office/drawing/2014/main" id="{DED3C15C-37E7-834B-9731-5476BF76C0F5}"/>
              </a:ext>
            </a:extLst>
          </p:cNvPr>
          <p:cNvPicPr>
            <a:picLocks noChangeAspect="1"/>
          </p:cNvPicPr>
          <p:nvPr/>
        </p:nvPicPr>
        <p:blipFill>
          <a:blip r:embed="rId2"/>
          <a:stretch>
            <a:fillRect/>
          </a:stretch>
        </p:blipFill>
        <p:spPr>
          <a:xfrm>
            <a:off x="6672807" y="0"/>
            <a:ext cx="5544180" cy="3331668"/>
          </a:xfrm>
          <a:prstGeom prst="rect">
            <a:avLst/>
          </a:prstGeom>
        </p:spPr>
      </p:pic>
      <p:pic>
        <p:nvPicPr>
          <p:cNvPr id="3" name="Picture 2">
            <a:extLst>
              <a:ext uri="{FF2B5EF4-FFF2-40B4-BE49-F238E27FC236}">
                <a16:creationId xmlns:a16="http://schemas.microsoft.com/office/drawing/2014/main" id="{6B3674DE-BCA0-B64A-A1B4-F998B7287780}"/>
              </a:ext>
            </a:extLst>
          </p:cNvPr>
          <p:cNvPicPr>
            <a:picLocks noChangeAspect="1"/>
          </p:cNvPicPr>
          <p:nvPr/>
        </p:nvPicPr>
        <p:blipFill>
          <a:blip r:embed="rId3"/>
          <a:stretch>
            <a:fillRect/>
          </a:stretch>
        </p:blipFill>
        <p:spPr>
          <a:xfrm>
            <a:off x="6644772" y="3319162"/>
            <a:ext cx="5544179" cy="3538838"/>
          </a:xfrm>
          <a:prstGeom prst="rect">
            <a:avLst/>
          </a:prstGeom>
        </p:spPr>
      </p:pic>
    </p:spTree>
    <p:extLst>
      <p:ext uri="{BB962C8B-B14F-4D97-AF65-F5344CB8AC3E}">
        <p14:creationId xmlns:p14="http://schemas.microsoft.com/office/powerpoint/2010/main" val="10522818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2F0D498D-7992-7C40-8B1C-DA62539C89E6}"/>
              </a:ext>
            </a:extLst>
          </p:cNvPr>
          <p:cNvSpPr>
            <a:spLocks noGrp="1"/>
          </p:cNvSpPr>
          <p:nvPr>
            <p:ph type="title"/>
          </p:nvPr>
        </p:nvSpPr>
        <p:spPr>
          <a:xfrm>
            <a:off x="609092" y="199899"/>
            <a:ext cx="4500036" cy="915041"/>
          </a:xfrm>
        </p:spPr>
        <p:txBody>
          <a:bodyPr vert="horz" lIns="91440" tIns="45720" rIns="91440" bIns="45720" rtlCol="0" anchor="ctr">
            <a:normAutofit/>
          </a:bodyPr>
          <a:lstStyle/>
          <a:p>
            <a:r>
              <a:rPr lang="en-US" sz="3600" kern="1200" dirty="0">
                <a:latin typeface="+mj-lt"/>
                <a:ea typeface="+mj-ea"/>
                <a:cs typeface="+mj-cs"/>
              </a:rPr>
              <a:t>Feature Selection </a:t>
            </a:r>
            <a:r>
              <a:rPr lang="en-US" sz="1800" dirty="0"/>
              <a:t>c</a:t>
            </a:r>
            <a:r>
              <a:rPr lang="en-US" sz="1800" kern="1200" dirty="0">
                <a:latin typeface="+mj-lt"/>
                <a:ea typeface="+mj-ea"/>
                <a:cs typeface="+mj-cs"/>
              </a:rPr>
              <a:t>ont.</a:t>
            </a:r>
          </a:p>
        </p:txBody>
      </p:sp>
      <p:sp>
        <p:nvSpPr>
          <p:cNvPr id="14" name="Arc 13">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453CE453-D026-9343-A91F-B31E93EF8B0E}"/>
              </a:ext>
            </a:extLst>
          </p:cNvPr>
          <p:cNvSpPr>
            <a:spLocks noGrp="1"/>
          </p:cNvSpPr>
          <p:nvPr>
            <p:ph sz="half" idx="1"/>
          </p:nvPr>
        </p:nvSpPr>
        <p:spPr>
          <a:xfrm>
            <a:off x="609091" y="2435097"/>
            <a:ext cx="4380134" cy="2341804"/>
          </a:xfrm>
        </p:spPr>
        <p:txBody>
          <a:bodyPr vert="horz" lIns="91440" tIns="45720" rIns="91440" bIns="45720" rtlCol="0">
            <a:normAutofit/>
          </a:bodyPr>
          <a:lstStyle/>
          <a:p>
            <a:r>
              <a:rPr lang="en-US" dirty="0" err="1">
                <a:solidFill>
                  <a:schemeClr val="bg1"/>
                </a:solidFill>
              </a:rPr>
              <a:t>Reco</a:t>
            </a:r>
            <a:r>
              <a:rPr lang="en-US" dirty="0">
                <a:solidFill>
                  <a:schemeClr val="bg1"/>
                </a:solidFill>
              </a:rPr>
              <a:t> Policy Premium</a:t>
            </a:r>
          </a:p>
          <a:p>
            <a:pPr lvl="1"/>
            <a:r>
              <a:rPr lang="en-US" dirty="0">
                <a:solidFill>
                  <a:schemeClr val="bg1"/>
                </a:solidFill>
              </a:rPr>
              <a:t>Positive to total response ratio</a:t>
            </a:r>
          </a:p>
          <a:p>
            <a:pPr lvl="1"/>
            <a:r>
              <a:rPr lang="en-US" dirty="0">
                <a:solidFill>
                  <a:schemeClr val="bg1"/>
                </a:solidFill>
              </a:rPr>
              <a:t>Target Clients with Premiums Between:</a:t>
            </a:r>
          </a:p>
          <a:p>
            <a:pPr lvl="2"/>
            <a:r>
              <a:rPr lang="en-US" dirty="0">
                <a:solidFill>
                  <a:schemeClr val="bg1"/>
                </a:solidFill>
              </a:rPr>
              <a:t>$15,000 – $19,999</a:t>
            </a:r>
          </a:p>
          <a:p>
            <a:pPr marL="914400" lvl="2"/>
            <a:endParaRPr lang="en-US" dirty="0"/>
          </a:p>
        </p:txBody>
      </p:sp>
      <p:pic>
        <p:nvPicPr>
          <p:cNvPr id="6" name="Picture 5">
            <a:extLst>
              <a:ext uri="{FF2B5EF4-FFF2-40B4-BE49-F238E27FC236}">
                <a16:creationId xmlns:a16="http://schemas.microsoft.com/office/drawing/2014/main" id="{03785AD4-524E-B64B-96E6-9A0335E59A56}"/>
              </a:ext>
            </a:extLst>
          </p:cNvPr>
          <p:cNvPicPr>
            <a:picLocks noChangeAspect="1"/>
          </p:cNvPicPr>
          <p:nvPr/>
        </p:nvPicPr>
        <p:blipFill>
          <a:blip r:embed="rId2"/>
          <a:stretch>
            <a:fillRect/>
          </a:stretch>
        </p:blipFill>
        <p:spPr>
          <a:xfrm>
            <a:off x="6615146" y="0"/>
            <a:ext cx="5542175" cy="3292760"/>
          </a:xfrm>
          <a:prstGeom prst="rect">
            <a:avLst/>
          </a:prstGeom>
        </p:spPr>
      </p:pic>
      <p:pic>
        <p:nvPicPr>
          <p:cNvPr id="7" name="Picture 6">
            <a:extLst>
              <a:ext uri="{FF2B5EF4-FFF2-40B4-BE49-F238E27FC236}">
                <a16:creationId xmlns:a16="http://schemas.microsoft.com/office/drawing/2014/main" id="{2764ED87-7CC5-F746-871E-4BE226155FC1}"/>
              </a:ext>
            </a:extLst>
          </p:cNvPr>
          <p:cNvPicPr>
            <a:picLocks noChangeAspect="1"/>
          </p:cNvPicPr>
          <p:nvPr/>
        </p:nvPicPr>
        <p:blipFill>
          <a:blip r:embed="rId3"/>
          <a:stretch>
            <a:fillRect/>
          </a:stretch>
        </p:blipFill>
        <p:spPr>
          <a:xfrm>
            <a:off x="6571569" y="3292760"/>
            <a:ext cx="5629327" cy="3565240"/>
          </a:xfrm>
          <a:prstGeom prst="rect">
            <a:avLst/>
          </a:prstGeom>
        </p:spPr>
      </p:pic>
    </p:spTree>
    <p:extLst>
      <p:ext uri="{BB962C8B-B14F-4D97-AF65-F5344CB8AC3E}">
        <p14:creationId xmlns:p14="http://schemas.microsoft.com/office/powerpoint/2010/main" val="198524585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TotalTime>
  <Words>409</Words>
  <Application>Microsoft Macintosh PowerPoint</Application>
  <PresentationFormat>Widescreen</PresentationFormat>
  <Paragraphs>74</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Health Insurance Lead Prediction</vt:lpstr>
      <vt:lpstr>Introduction</vt:lpstr>
      <vt:lpstr>Methodology</vt:lpstr>
      <vt:lpstr>Data Processing</vt:lpstr>
      <vt:lpstr>Model Selection</vt:lpstr>
      <vt:lpstr>Validation</vt:lpstr>
      <vt:lpstr>Interpret Results</vt:lpstr>
      <vt:lpstr>Feature Selection cont.</vt:lpstr>
      <vt:lpstr>Feature Selection cont.</vt:lpstr>
      <vt:lpstr>Feature Selection cont.</vt:lpstr>
      <vt:lpstr>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(MAIN TITLE)</dc:title>
  <dc:creator>Santana,Miguel Angel</dc:creator>
  <cp:lastModifiedBy>Santana,Miguel Angel</cp:lastModifiedBy>
  <cp:revision>13</cp:revision>
  <dcterms:created xsi:type="dcterms:W3CDTF">2021-02-02T22:00:41Z</dcterms:created>
  <dcterms:modified xsi:type="dcterms:W3CDTF">2021-04-01T21:08:22Z</dcterms:modified>
</cp:coreProperties>
</file>

<file path=docProps/thumbnail.jpeg>
</file>